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19"/>
  </p:notesMasterIdLst>
  <p:sldIdLst>
    <p:sldId id="256" r:id="rId2"/>
    <p:sldId id="258" r:id="rId3"/>
    <p:sldId id="259" r:id="rId4"/>
    <p:sldId id="266" r:id="rId5"/>
    <p:sldId id="267" r:id="rId6"/>
    <p:sldId id="265" r:id="rId7"/>
    <p:sldId id="263" r:id="rId8"/>
    <p:sldId id="270" r:id="rId9"/>
    <p:sldId id="260" r:id="rId10"/>
    <p:sldId id="278" r:id="rId11"/>
    <p:sldId id="261" r:id="rId12"/>
    <p:sldId id="279" r:id="rId13"/>
    <p:sldId id="280" r:id="rId14"/>
    <p:sldId id="281" r:id="rId15"/>
    <p:sldId id="262" r:id="rId16"/>
    <p:sldId id="277" r:id="rId17"/>
    <p:sldId id="268" r:id="rId1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8734" autoAdjust="0"/>
  </p:normalViewPr>
  <p:slideViewPr>
    <p:cSldViewPr>
      <p:cViewPr varScale="1">
        <p:scale>
          <a:sx n="88" d="100"/>
          <a:sy n="88" d="100"/>
        </p:scale>
        <p:origin x="-1210" y="-7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9017AA-6B27-41FC-A370-FA0F731E8DDD}" type="datetimeFigureOut">
              <a:rPr lang="zh-TW" altLang="en-US" smtClean="0"/>
              <a:t>2020/12/29</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606B06-695C-4473-815D-DF7C033A7155}" type="slidenum">
              <a:rPr lang="zh-TW" altLang="en-US" smtClean="0"/>
              <a:t>‹#›</a:t>
            </a:fld>
            <a:endParaRPr lang="zh-TW" altLang="en-US"/>
          </a:p>
        </p:txBody>
      </p:sp>
    </p:spTree>
    <p:extLst>
      <p:ext uri="{BB962C8B-B14F-4D97-AF65-F5344CB8AC3E}">
        <p14:creationId xmlns:p14="http://schemas.microsoft.com/office/powerpoint/2010/main" val="3315561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4606B06-695C-4473-815D-DF7C033A7155}" type="slidenum">
              <a:rPr lang="zh-TW" altLang="en-US" smtClean="0"/>
              <a:t>5</a:t>
            </a:fld>
            <a:endParaRPr lang="zh-TW" altLang="en-US"/>
          </a:p>
        </p:txBody>
      </p:sp>
    </p:spTree>
    <p:extLst>
      <p:ext uri="{BB962C8B-B14F-4D97-AF65-F5344CB8AC3E}">
        <p14:creationId xmlns:p14="http://schemas.microsoft.com/office/powerpoint/2010/main" val="4234539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latin typeface="標楷體" panose="03000509000000000000" pitchFamily="65" charset="-120"/>
                <a:ea typeface="標楷體" panose="03000509000000000000" pitchFamily="65" charset="-120"/>
              </a:rPr>
              <a:t>接下來我要介紹的是單目測距，在開始之前，我簡單說明一下，單目測距的單目是什麼</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意思，單目顧名思義就是用一個鏡頭或者說單一視角來做測距，那有單目自然也有雙目</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，圖二就是雙目測距的原理示意圖，比較貼近的例子就是我們人的眼睛，人的眼睛就是</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一種天然的測距構造。回到我們的主題單目測距，那怎麼用一張圖或者說一個視角得到</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距離呢 </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他其實就是運用一個相似三角型的概念，你的畫面中必須有一個已知寬度或長</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度的物體，然後你會需要一張包含該物體的基準圖片，那透過這張基準圖片，和後續要</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測距的照片比較計算，就可以測出距離。</a:t>
            </a:r>
            <a:endParaRPr lang="en-US" altLang="zh-TW" dirty="0" smtClean="0">
              <a:latin typeface="標楷體" panose="03000509000000000000" pitchFamily="65" charset="-120"/>
              <a:ea typeface="標楷體" panose="03000509000000000000" pitchFamily="65" charset="-120"/>
            </a:endParaRPr>
          </a:p>
          <a:p>
            <a:endParaRPr lang="zh-TW" altLang="en-US" dirty="0"/>
          </a:p>
        </p:txBody>
      </p:sp>
      <p:sp>
        <p:nvSpPr>
          <p:cNvPr id="4" name="投影片編號版面配置區 3"/>
          <p:cNvSpPr>
            <a:spLocks noGrp="1"/>
          </p:cNvSpPr>
          <p:nvPr>
            <p:ph type="sldNum" sz="quarter" idx="10"/>
          </p:nvPr>
        </p:nvSpPr>
        <p:spPr/>
        <p:txBody>
          <a:bodyPr/>
          <a:lstStyle/>
          <a:p>
            <a:fld id="{C4606B06-695C-4473-815D-DF7C033A7155}" type="slidenum">
              <a:rPr lang="zh-TW" altLang="en-US" smtClean="0"/>
              <a:t>10</a:t>
            </a:fld>
            <a:endParaRPr lang="zh-TW" altLang="en-US"/>
          </a:p>
        </p:txBody>
      </p:sp>
    </p:spTree>
    <p:extLst>
      <p:ext uri="{BB962C8B-B14F-4D97-AF65-F5344CB8AC3E}">
        <p14:creationId xmlns:p14="http://schemas.microsoft.com/office/powerpoint/2010/main" val="685302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這個部分就是單目測距的實作，首先我們會對鏡頭擷取的照片做預處理。</a:t>
            </a:r>
            <a:endParaRPr lang="en-US" altLang="zh-TW" dirty="0" smtClean="0"/>
          </a:p>
          <a:p>
            <a:r>
              <a:rPr lang="zh-TW" altLang="en-US" dirty="0" smtClean="0"/>
              <a:t>這個預處理是</a:t>
            </a:r>
            <a:r>
              <a:rPr lang="en-US" altLang="zh-TW" dirty="0" smtClean="0"/>
              <a:t>HSV</a:t>
            </a:r>
            <a:r>
              <a:rPr lang="zh-TW" altLang="en-US" dirty="0" smtClean="0"/>
              <a:t>的轉換，然後我們會同時對圖片中的紅色區塊做標記。</a:t>
            </a:r>
            <a:endParaRPr lang="en-US" altLang="zh-TW" dirty="0" smtClean="0"/>
          </a:p>
          <a:p>
            <a:r>
              <a:rPr lang="zh-TW" altLang="en-US" dirty="0" smtClean="0"/>
              <a:t>做這個</a:t>
            </a:r>
            <a:r>
              <a:rPr lang="en-US" altLang="zh-TW" dirty="0" smtClean="0"/>
              <a:t>HSV</a:t>
            </a:r>
            <a:r>
              <a:rPr lang="zh-TW" altLang="en-US" dirty="0" smtClean="0"/>
              <a:t>轉換的目的是為了降低環境造成的影響，讓各個色塊的辨別更加清楚。</a:t>
            </a:r>
            <a:endParaRPr lang="en-US" altLang="zh-TW" dirty="0" smtClean="0"/>
          </a:p>
          <a:p>
            <a:r>
              <a:rPr lang="zh-TW" altLang="en-US" dirty="0" smtClean="0"/>
              <a:t>它的概念是將原本由</a:t>
            </a:r>
            <a:r>
              <a:rPr lang="en-US" altLang="zh-TW" dirty="0" smtClean="0"/>
              <a:t>RGB</a:t>
            </a:r>
            <a:r>
              <a:rPr lang="zh-TW" altLang="en-US" dirty="0" smtClean="0"/>
              <a:t>所定義的顏色，轉由</a:t>
            </a:r>
            <a:r>
              <a:rPr lang="en-US" altLang="zh-TW" dirty="0" smtClean="0"/>
              <a:t>HSV</a:t>
            </a:r>
            <a:r>
              <a:rPr lang="zh-TW" altLang="en-US" dirty="0" smtClean="0"/>
              <a:t>表示，即色相</a:t>
            </a:r>
            <a:r>
              <a:rPr lang="en-US" altLang="zh-TW" dirty="0" smtClean="0"/>
              <a:t>(H)</a:t>
            </a:r>
            <a:r>
              <a:rPr lang="zh-TW" altLang="en-US" dirty="0" smtClean="0"/>
              <a:t>，飽和度</a:t>
            </a:r>
            <a:r>
              <a:rPr lang="en-US" altLang="zh-TW" dirty="0" smtClean="0"/>
              <a:t>(S)</a:t>
            </a:r>
            <a:r>
              <a:rPr lang="zh-TW" altLang="en-US" dirty="0" smtClean="0"/>
              <a:t>，明度</a:t>
            </a:r>
            <a:r>
              <a:rPr lang="en-US" altLang="zh-TW" dirty="0" smtClean="0"/>
              <a:t>(V)</a:t>
            </a:r>
            <a:r>
              <a:rPr lang="zh-TW" altLang="en-US" dirty="0" smtClean="0"/>
              <a:t>。</a:t>
            </a:r>
            <a:endParaRPr lang="en-US" altLang="zh-TW" dirty="0" smtClean="0"/>
          </a:p>
          <a:p>
            <a:r>
              <a:rPr lang="zh-TW" altLang="en-US" dirty="0" smtClean="0"/>
              <a:t>舉個例子，比如說今天我有兩種紅色，亮紅及暗紅，那對</a:t>
            </a:r>
            <a:r>
              <a:rPr lang="en-US" altLang="zh-TW" dirty="0" smtClean="0"/>
              <a:t>RGB</a:t>
            </a:r>
            <a:r>
              <a:rPr lang="zh-TW" altLang="en-US" dirty="0" smtClean="0"/>
              <a:t>來說這兩種顏色就是兩組不同</a:t>
            </a:r>
            <a:r>
              <a:rPr lang="en-US" altLang="zh-TW" dirty="0" smtClean="0"/>
              <a:t>RGB</a:t>
            </a:r>
            <a:r>
              <a:rPr lang="zh-TW" altLang="en-US" dirty="0" smtClean="0"/>
              <a:t>數字</a:t>
            </a:r>
            <a:endParaRPr lang="en-US" altLang="zh-TW" dirty="0" smtClean="0"/>
          </a:p>
          <a:p>
            <a:r>
              <a:rPr lang="zh-TW" altLang="en-US" dirty="0" smtClean="0"/>
              <a:t>可是對</a:t>
            </a:r>
            <a:r>
              <a:rPr lang="en-US" altLang="zh-TW" dirty="0" smtClean="0"/>
              <a:t>HSV</a:t>
            </a:r>
            <a:r>
              <a:rPr lang="zh-TW" altLang="en-US" dirty="0" smtClean="0"/>
              <a:t>來說，亮紅及暗紅，就只是飽和度和明度的差異，他的色相是一樣的。</a:t>
            </a:r>
            <a:endParaRPr lang="en-US" altLang="zh-TW" dirty="0" smtClean="0"/>
          </a:p>
        </p:txBody>
      </p:sp>
      <p:sp>
        <p:nvSpPr>
          <p:cNvPr id="4" name="投影片編號版面配置區 3"/>
          <p:cNvSpPr>
            <a:spLocks noGrp="1"/>
          </p:cNvSpPr>
          <p:nvPr>
            <p:ph type="sldNum" sz="quarter" idx="10"/>
          </p:nvPr>
        </p:nvSpPr>
        <p:spPr/>
        <p:txBody>
          <a:bodyPr/>
          <a:lstStyle/>
          <a:p>
            <a:fld id="{C4606B06-695C-4473-815D-DF7C033A7155}" type="slidenum">
              <a:rPr lang="zh-TW" altLang="en-US" smtClean="0"/>
              <a:t>12</a:t>
            </a:fld>
            <a:endParaRPr lang="zh-TW" altLang="en-US"/>
          </a:p>
        </p:txBody>
      </p:sp>
    </p:spTree>
    <p:extLst>
      <p:ext uri="{BB962C8B-B14F-4D97-AF65-F5344CB8AC3E}">
        <p14:creationId xmlns:p14="http://schemas.microsoft.com/office/powerpoint/2010/main" val="1459017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這個步驟的目的在於，取得我們所需要的籃框輪廓。</a:t>
            </a:r>
            <a:endParaRPr lang="en-US" altLang="zh-TW" dirty="0" smtClean="0"/>
          </a:p>
          <a:p>
            <a:r>
              <a:rPr lang="zh-TW" altLang="en-US" dirty="0" smtClean="0"/>
              <a:t>左邊這張圖就是</a:t>
            </a:r>
            <a:r>
              <a:rPr lang="en-US" altLang="zh-TW" dirty="0" smtClean="0"/>
              <a:t>HSV</a:t>
            </a:r>
            <a:r>
              <a:rPr lang="zh-TW" altLang="en-US" dirty="0" smtClean="0"/>
              <a:t>圖再經過</a:t>
            </a:r>
            <a:r>
              <a:rPr lang="en-US" altLang="zh-TW" dirty="0" smtClean="0"/>
              <a:t>Binary</a:t>
            </a:r>
            <a:r>
              <a:rPr lang="zh-TW" altLang="en-US" dirty="0" smtClean="0"/>
              <a:t>化，白色的部分就是那些紅色色塊。</a:t>
            </a:r>
            <a:endParaRPr lang="en-US" altLang="zh-TW" dirty="0" smtClean="0"/>
          </a:p>
          <a:p>
            <a:r>
              <a:rPr lang="zh-TW" altLang="en-US" dirty="0" smtClean="0"/>
              <a:t>而右邊是經</a:t>
            </a:r>
            <a:r>
              <a:rPr lang="en-US" altLang="zh-TW" dirty="0" smtClean="0"/>
              <a:t>Canny</a:t>
            </a:r>
            <a:r>
              <a:rPr lang="zh-TW" altLang="en-US" dirty="0" smtClean="0"/>
              <a:t>化的結果，它的原理，簡單來說就是透過將畫面分割成無數小塊，</a:t>
            </a:r>
            <a:endParaRPr lang="en-US" altLang="zh-TW" dirty="0" smtClean="0"/>
          </a:p>
          <a:p>
            <a:r>
              <a:rPr lang="zh-TW" altLang="en-US" dirty="0" smtClean="0"/>
              <a:t>比較相鄰兩小塊圖片的色差，如果色差過大，那就在中間標記一個白點，</a:t>
            </a:r>
            <a:endParaRPr lang="en-US" altLang="zh-TW" dirty="0" smtClean="0"/>
          </a:p>
          <a:p>
            <a:r>
              <a:rPr lang="zh-TW" altLang="en-US" dirty="0" smtClean="0"/>
              <a:t>最後整張圖片處理完就是右邊那張圖的樣子，白點會描繪出物體的輪廓。</a:t>
            </a:r>
            <a:endParaRPr lang="en-US" altLang="zh-TW" dirty="0" smtClean="0"/>
          </a:p>
        </p:txBody>
      </p:sp>
      <p:sp>
        <p:nvSpPr>
          <p:cNvPr id="4" name="投影片編號版面配置區 3"/>
          <p:cNvSpPr>
            <a:spLocks noGrp="1"/>
          </p:cNvSpPr>
          <p:nvPr>
            <p:ph type="sldNum" sz="quarter" idx="10"/>
          </p:nvPr>
        </p:nvSpPr>
        <p:spPr/>
        <p:txBody>
          <a:bodyPr/>
          <a:lstStyle/>
          <a:p>
            <a:fld id="{C4606B06-695C-4473-815D-DF7C033A7155}" type="slidenum">
              <a:rPr lang="zh-TW" altLang="en-US" smtClean="0"/>
              <a:t>13</a:t>
            </a:fld>
            <a:endParaRPr lang="zh-TW" altLang="en-US"/>
          </a:p>
        </p:txBody>
      </p:sp>
    </p:spTree>
    <p:extLst>
      <p:ext uri="{BB962C8B-B14F-4D97-AF65-F5344CB8AC3E}">
        <p14:creationId xmlns:p14="http://schemas.microsoft.com/office/powerpoint/2010/main" val="426156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在上一步，我們已經得到所有紅色物體的輪廓，</a:t>
            </a:r>
            <a:endParaRPr lang="en-US" altLang="zh-TW" dirty="0" smtClean="0"/>
          </a:p>
          <a:p>
            <a:r>
              <a:rPr lang="zh-TW" altLang="en-US" dirty="0" smtClean="0"/>
              <a:t>那接下來我們就會經由程式篩選出一個最大的點集，</a:t>
            </a:r>
            <a:endParaRPr lang="en-US" altLang="zh-TW" dirty="0" smtClean="0"/>
          </a:p>
          <a:p>
            <a:r>
              <a:rPr lang="zh-TW" altLang="en-US" dirty="0" smtClean="0"/>
              <a:t>然後透過這個點集，重新生成一個最大面積的矩形，就是畫面上的紅框。</a:t>
            </a:r>
            <a:endParaRPr lang="en-US" altLang="zh-TW" dirty="0" smtClean="0"/>
          </a:p>
          <a:p>
            <a:r>
              <a:rPr lang="zh-TW" altLang="en-US" dirty="0" smtClean="0"/>
              <a:t>然後我們會透過這個矩形的長寬去跟基準照片做計算，運算的結果即為我們程式測定之距離。</a:t>
            </a:r>
            <a:endParaRPr lang="en-US" altLang="zh-TW" dirty="0" smtClean="0"/>
          </a:p>
        </p:txBody>
      </p:sp>
      <p:sp>
        <p:nvSpPr>
          <p:cNvPr id="4" name="投影片編號版面配置區 3"/>
          <p:cNvSpPr>
            <a:spLocks noGrp="1"/>
          </p:cNvSpPr>
          <p:nvPr>
            <p:ph type="sldNum" sz="quarter" idx="10"/>
          </p:nvPr>
        </p:nvSpPr>
        <p:spPr/>
        <p:txBody>
          <a:bodyPr/>
          <a:lstStyle/>
          <a:p>
            <a:fld id="{C4606B06-695C-4473-815D-DF7C033A7155}" type="slidenum">
              <a:rPr lang="zh-TW" altLang="en-US" smtClean="0"/>
              <a:t>14</a:t>
            </a:fld>
            <a:endParaRPr lang="zh-TW" altLang="en-US"/>
          </a:p>
        </p:txBody>
      </p:sp>
    </p:spTree>
    <p:extLst>
      <p:ext uri="{BB962C8B-B14F-4D97-AF65-F5344CB8AC3E}">
        <p14:creationId xmlns:p14="http://schemas.microsoft.com/office/powerpoint/2010/main" val="224729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Ref idx="1003">
        <a:schemeClr val="bg2"/>
      </p:bgRef>
    </p:bg>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173157"/>
            <a:ext cx="7772400" cy="1470025"/>
          </a:xfrm>
        </p:spPr>
        <p:txBody>
          <a:bodyPr anchor="b"/>
          <a:lstStyle>
            <a:lvl1pPr algn="l">
              <a:defRPr sz="4800"/>
            </a:lvl1pPr>
          </a:lstStyle>
          <a:p>
            <a:r>
              <a:rPr kumimoji="0" lang="zh-TW" altLang="en-US" smtClean="0"/>
              <a:t>按一下以編輯母片標題樣式</a:t>
            </a:r>
            <a:endParaRPr kumimoji="0" lang="en-US"/>
          </a:p>
        </p:txBody>
      </p:sp>
      <p:sp>
        <p:nvSpPr>
          <p:cNvPr id="3" name="副標題 2"/>
          <p:cNvSpPr>
            <a:spLocks noGrp="1"/>
          </p:cNvSpPr>
          <p:nvPr>
            <p:ph type="subTitle" idx="1"/>
          </p:nvPr>
        </p:nvSpPr>
        <p:spPr>
          <a:xfrm>
            <a:off x="687716" y="2643182"/>
            <a:ext cx="6670366"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TW" altLang="en-US" smtClean="0"/>
              <a:t>按一下以編輯母片副標題樣式</a:t>
            </a:r>
            <a:endParaRPr kumimoji="0" 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2020/12/29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2020/12/29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43768" y="274639"/>
            <a:ext cx="1543032" cy="5851525"/>
          </a:xfrm>
        </p:spPr>
        <p:txBody>
          <a:bodyPr vert="eaVer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274639"/>
            <a:ext cx="6615130" cy="5851525"/>
          </a:xfrm>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2020/12/29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3" name="內容版面配置區 2"/>
          <p:cNvSpPr>
            <a:spLocks noGrp="1"/>
          </p:cNvSpPr>
          <p:nvPr>
            <p:ph idx="1"/>
          </p:nvPr>
        </p:nvSpPr>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2020/12/29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3">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685800" y="2924181"/>
            <a:ext cx="7772400" cy="1362075"/>
          </a:xfrm>
        </p:spPr>
        <p:txBody>
          <a:bodyPr anchor="t"/>
          <a:lstStyle>
            <a:lvl1pPr algn="l">
              <a:defRPr sz="4400" b="0" cap="all"/>
            </a:lvl1pPr>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685800" y="1428747"/>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2020/12/29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p>
            <a:fld id="{5BBEAD13-0566-4C6C-97E7-55F17F24B09F}" type="datetimeFigureOut">
              <a:rPr lang="zh-TW" altLang="en-US" smtClean="0"/>
              <a:t>2020/12/29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7" name="日期版面配置區 6"/>
          <p:cNvSpPr>
            <a:spLocks noGrp="1"/>
          </p:cNvSpPr>
          <p:nvPr>
            <p:ph type="dt" sz="half" idx="10"/>
          </p:nvPr>
        </p:nvSpPr>
        <p:spPr/>
        <p:txBody>
          <a:bodyPr/>
          <a:lstStyle/>
          <a:p>
            <a:fld id="{5BBEAD13-0566-4C6C-97E7-55F17F24B09F}" type="datetimeFigureOut">
              <a:rPr lang="zh-TW" altLang="en-US" smtClean="0"/>
              <a:t>2020/12/29</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3" name="日期版面配置區 2"/>
          <p:cNvSpPr>
            <a:spLocks noGrp="1"/>
          </p:cNvSpPr>
          <p:nvPr>
            <p:ph type="dt" sz="half" idx="10"/>
          </p:nvPr>
        </p:nvSpPr>
        <p:spPr/>
        <p:txBody>
          <a:bodyPr/>
          <a:lstStyle/>
          <a:p>
            <a:fld id="{5BBEAD13-0566-4C6C-97E7-55F17F24B09F}" type="datetimeFigureOut">
              <a:rPr lang="zh-TW" altLang="en-US" smtClean="0"/>
              <a:t>2020/12/29</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BBEAD13-0566-4C6C-97E7-55F17F24B09F}" type="datetimeFigureOut">
              <a:rPr lang="zh-TW" altLang="en-US" smtClean="0"/>
              <a:t>2020/12/29</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0382" y="1071546"/>
            <a:ext cx="5111750" cy="50497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文字版面配置區 3"/>
          <p:cNvSpPr>
            <a:spLocks noGrp="1"/>
          </p:cNvSpPr>
          <p:nvPr>
            <p:ph type="body" sz="half" idx="2"/>
          </p:nvPr>
        </p:nvSpPr>
        <p:spPr>
          <a:xfrm>
            <a:off x="5679083" y="1071546"/>
            <a:ext cx="3008313" cy="34290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p>
            <a:fld id="{5BBEAD13-0566-4C6C-97E7-55F17F24B09F}" type="datetimeFigureOut">
              <a:rPr lang="zh-TW" altLang="en-US" smtClean="0"/>
              <a:t>2020/12/29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
        <p:nvSpPr>
          <p:cNvPr id="2" name="標題 1"/>
          <p:cNvSpPr>
            <a:spLocks noGrp="1"/>
          </p:cNvSpPr>
          <p:nvPr>
            <p:ph type="title"/>
          </p:nvPr>
        </p:nvSpPr>
        <p:spPr>
          <a:xfrm>
            <a:off x="457205" y="285728"/>
            <a:ext cx="8230993" cy="696626"/>
          </a:xfrm>
        </p:spPr>
        <p:txBody>
          <a:bodyPr anchor="ctr"/>
          <a:lstStyle>
            <a:lvl1pPr algn="ctr">
              <a:defRPr sz="3600" b="0"/>
            </a:lvl1pPr>
          </a:lstStyle>
          <a:p>
            <a:r>
              <a:rPr kumimoji="0" lang="zh-TW" altLang="en-US" smtClean="0"/>
              <a:t>按一下以編輯母片標題樣式</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001024" y="642918"/>
            <a:ext cx="785818" cy="4572032"/>
          </a:xfrm>
        </p:spPr>
        <p:txBody>
          <a:bodyPr vert="eaVert" anchor="ctr"/>
          <a:lstStyle>
            <a:lvl1pPr algn="l">
              <a:defRPr sz="2400" b="0"/>
            </a:lvl1pPr>
          </a:lstStyle>
          <a:p>
            <a:r>
              <a:rPr kumimoji="0" lang="zh-TW" altLang="en-US" smtClean="0"/>
              <a:t>按一下以編輯母片標題樣式</a:t>
            </a:r>
            <a:endParaRPr kumimoji="0" lang="en-US"/>
          </a:p>
        </p:txBody>
      </p:sp>
      <p:sp>
        <p:nvSpPr>
          <p:cNvPr id="3" name="圖片版面配置區 2"/>
          <p:cNvSpPr>
            <a:spLocks noGrp="1"/>
          </p:cNvSpPr>
          <p:nvPr>
            <p:ph type="pic" idx="1"/>
          </p:nvPr>
        </p:nvSpPr>
        <p:spPr>
          <a:xfrm>
            <a:off x="442922" y="541340"/>
            <a:ext cx="6415094" cy="5459428"/>
          </a:xfrm>
          <a:prstGeom prst="roundRect">
            <a:avLst>
              <a:gd name="adj" fmla="val 4800"/>
            </a:avLst>
          </a:prstGeom>
          <a:solidFill>
            <a:schemeClr val="accent1">
              <a:tint val="20000"/>
            </a:schemeClr>
          </a:solidFill>
          <a:ln w="38100">
            <a:gradFill flip="none" rotWithShape="1">
              <a:gsLst>
                <a:gs pos="0">
                  <a:schemeClr val="accent1">
                    <a:alpha val="50000"/>
                  </a:schemeClr>
                </a:gs>
                <a:gs pos="100000">
                  <a:schemeClr val="accent1">
                    <a:tint val="20000"/>
                  </a:schemeClr>
                </a:gs>
              </a:gsLst>
              <a:lin ang="16200000" scaled="1"/>
              <a:tileRect/>
            </a:gradFill>
          </a:ln>
          <a:effectLst>
            <a:outerShdw blurRad="76200" dist="38100" dir="5400000" sx="100500" sy="100500" algn="tl" rotWithShape="0">
              <a:srgbClr val="000000">
                <a:alpha val="50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TW" altLang="en-US" smtClean="0"/>
              <a:t>按一下圖示以新增圖片</a:t>
            </a:r>
            <a:endParaRPr kumimoji="0" lang="en-US"/>
          </a:p>
        </p:txBody>
      </p:sp>
      <p:sp>
        <p:nvSpPr>
          <p:cNvPr id="4" name="文字版面配置區 3"/>
          <p:cNvSpPr>
            <a:spLocks noGrp="1"/>
          </p:cNvSpPr>
          <p:nvPr>
            <p:ph type="body" sz="half" idx="2"/>
          </p:nvPr>
        </p:nvSpPr>
        <p:spPr>
          <a:xfrm>
            <a:off x="7072330" y="1000108"/>
            <a:ext cx="914368" cy="4214842"/>
          </a:xfrm>
        </p:spPr>
        <p:txBody>
          <a:bodyPr vert="eaVert" anchor="ctr"/>
          <a:lstStyle>
            <a:lvl1pPr marL="0" indent="0" algn="ctr">
              <a:buNone/>
              <a:defRPr sz="1400"/>
            </a:lvl1pPr>
            <a:lvl2pPr marL="457200" indent="0" algn="ctr">
              <a:buNone/>
              <a:defRPr sz="1200"/>
            </a:lvl2pPr>
            <a:lvl3pPr marL="914400" indent="0" algn="ctr">
              <a:buNone/>
              <a:defRPr sz="1000"/>
            </a:lvl3pPr>
            <a:lvl4pPr marL="1371600" indent="0" algn="ctr">
              <a:buNone/>
              <a:defRPr sz="900"/>
            </a:lvl4pPr>
            <a:lvl5pPr marL="1828800" indent="0" algn="ct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p>
            <a:fld id="{5BBEAD13-0566-4C6C-97E7-55F17F24B09F}" type="datetimeFigureOut">
              <a:rPr lang="zh-TW" altLang="en-US" smtClean="0"/>
              <a:t>2020/12/29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8" name="圖片 7"/>
          <p:cNvPicPr>
            <a:picLocks noChangeAspect="1"/>
          </p:cNvPicPr>
          <p:nvPr/>
        </p:nvPicPr>
        <p:blipFill>
          <a:blip r:embed="rId13">
            <a:duotone>
              <a:schemeClr val="accent1"/>
              <a:srgbClr val="FFFFFF"/>
            </a:duotone>
            <a:lum bright="12000" contrast="40000"/>
          </a:blip>
          <a:stretch>
            <a:fillRect/>
          </a:stretch>
        </p:blipFill>
        <p:spPr>
          <a:xfrm>
            <a:off x="6667809" y="4915143"/>
            <a:ext cx="2476191" cy="1942857"/>
          </a:xfrm>
          <a:prstGeom prst="rect">
            <a:avLst/>
          </a:prstGeom>
          <a:noFill/>
          <a:ln>
            <a:noFill/>
          </a:ln>
        </p:spPr>
      </p:pic>
      <p:sp>
        <p:nvSpPr>
          <p:cNvPr id="10" name="矩形 9"/>
          <p:cNvSpPr/>
          <p:nvPr/>
        </p:nvSpPr>
        <p:spPr>
          <a:xfrm>
            <a:off x="0" y="0"/>
            <a:ext cx="9144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20000"/>
                </a:schemeClr>
              </a:gs>
              <a:gs pos="100000">
                <a:schemeClr val="accent1">
                  <a:tint val="50000"/>
                  <a:shade val="100000"/>
                  <a:hueMod val="100000"/>
                  <a:satMod val="500000"/>
                </a:schemeClr>
              </a:gs>
            </a:gsLst>
            <a:lin ang="18900000" scaled="1"/>
            <a:tileRect/>
          </a:gradFill>
          <a:ln w="12700" cap="rnd" cmpd="sng" algn="ctr">
            <a:noFill/>
            <a:prstDash val="solid"/>
          </a:ln>
        </p:spPr>
        <p:style>
          <a:lnRef idx="1">
            <a:schemeClr val="accent1"/>
          </a:lnRef>
          <a:fillRef idx="2">
            <a:schemeClr val="accent1"/>
          </a:fillRef>
          <a:effectRef idx="1">
            <a:schemeClr val="accent1"/>
          </a:effectRef>
          <a:fontRef idx="minor">
            <a:schemeClr val="dk1"/>
          </a:fontRef>
        </p:style>
        <p:txBody>
          <a:bodyPr rtlCol="0" anchor="ctr"/>
          <a:lstStyle/>
          <a:p>
            <a:pPr algn="ctr" eaLnBrk="1" latinLnBrk="0" hangingPunct="1"/>
            <a:endParaRPr kumimoji="0" lang="zh-CN" altLang="en-US"/>
          </a:p>
        </p:txBody>
      </p:sp>
      <p:sp>
        <p:nvSpPr>
          <p:cNvPr id="11" name="矩形 10"/>
          <p:cNvSpPr/>
          <p:nvPr/>
        </p:nvSpPr>
        <p:spPr>
          <a:xfrm>
            <a:off x="0" y="40951"/>
            <a:ext cx="4572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5000"/>
                </a:schemeClr>
              </a:gs>
              <a:gs pos="100000">
                <a:schemeClr val="accent1">
                  <a:tint val="50000"/>
                  <a:shade val="100000"/>
                  <a:hueMod val="100000"/>
                  <a:satMod val="500000"/>
                  <a:alpha val="60000"/>
                </a:schemeClr>
              </a:gs>
            </a:gsLst>
            <a:lin ang="8100000" scaled="1"/>
            <a:tileRect/>
          </a:gradFill>
          <a:ln w="12700" cap="rnd" cmpd="sng" algn="ctr">
            <a:noFill/>
            <a:prstDash val="solid"/>
          </a:ln>
          <a:effectLst>
            <a:glow>
              <a:schemeClr val="accent1">
                <a:tint val="100000"/>
                <a:shade val="100000"/>
                <a:hueMod val="100000"/>
                <a:satMod val="100000"/>
              </a:schemeClr>
            </a:glo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eaLnBrk="1" latinLnBrk="0" hangingPunct="1"/>
            <a:endParaRPr kumimoji="0" lang="zh-CN" altLang="en-US"/>
          </a:p>
        </p:txBody>
      </p:sp>
      <p:pic>
        <p:nvPicPr>
          <p:cNvPr id="9" name="圖片 8"/>
          <p:cNvPicPr>
            <a:picLocks noChangeAspect="1"/>
          </p:cNvPicPr>
          <p:nvPr/>
        </p:nvPicPr>
        <p:blipFill>
          <a:blip r:embed="rId14">
            <a:duotone>
              <a:schemeClr val="accent1"/>
              <a:srgbClr val="FFFFFF"/>
            </a:duotone>
            <a:lum bright="35000" contrast="40000"/>
          </a:blip>
          <a:stretch>
            <a:fillRect/>
          </a:stretch>
        </p:blipFill>
        <p:spPr>
          <a:xfrm>
            <a:off x="0" y="6420445"/>
            <a:ext cx="9144000" cy="437555"/>
          </a:xfrm>
          <a:prstGeom prst="rect">
            <a:avLst/>
          </a:prstGeom>
          <a:noFill/>
          <a:ln>
            <a:noFill/>
          </a:ln>
          <a:effectLst/>
        </p:spPr>
      </p:pic>
      <p:sp>
        <p:nvSpPr>
          <p:cNvPr id="2" name="標題版面配置區 1"/>
          <p:cNvSpPr>
            <a:spLocks noGrp="1"/>
          </p:cNvSpPr>
          <p:nvPr>
            <p:ph type="title"/>
          </p:nvPr>
        </p:nvSpPr>
        <p:spPr>
          <a:xfrm>
            <a:off x="457200" y="274638"/>
            <a:ext cx="8229600" cy="1143000"/>
          </a:xfrm>
          <a:prstGeom prst="rect">
            <a:avLst/>
          </a:prstGeom>
        </p:spPr>
        <p:txBody>
          <a:bodyPr vert="horz" rtlCol="0" anchor="ctr">
            <a:normAutofit/>
          </a:bodyPr>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600200"/>
            <a:ext cx="8229600" cy="4525963"/>
          </a:xfrm>
          <a:prstGeom prst="rect">
            <a:avLst/>
          </a:prstGeom>
        </p:spPr>
        <p:txBody>
          <a:bodyPr vert="horz" rtlCol="0">
            <a:normAutofit/>
          </a:bodyPr>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rtlCol="0" anchor="ctr"/>
          <a:lstStyle>
            <a:lvl1pPr algn="l" eaLnBrk="1" latinLnBrk="0" hangingPunct="1">
              <a:defRPr kumimoji="0" sz="1200">
                <a:solidFill>
                  <a:schemeClr val="tx1">
                    <a:tint val="75000"/>
                  </a:schemeClr>
                </a:solidFill>
              </a:defRPr>
            </a:lvl1pPr>
          </a:lstStyle>
          <a:p>
            <a:fld id="{5BBEAD13-0566-4C6C-97E7-55F17F24B09F}" type="datetimeFigureOut">
              <a:rPr lang="zh-TW" altLang="en-US" smtClean="0"/>
              <a:t>2020/12/29</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rtlCol="0" anchor="ctr"/>
          <a:lstStyle>
            <a:lvl1pPr algn="r" eaLnBrk="1" latinLnBrk="0" hangingPunct="1">
              <a:defRPr kumimoji="0" sz="1200">
                <a:solidFill>
                  <a:schemeClr val="tx1">
                    <a:tint val="75000"/>
                  </a:schemeClr>
                </a:solidFill>
              </a:defRPr>
            </a:lvl1pPr>
          </a:lstStyle>
          <a:p>
            <a:fld id="{73DA0BB7-265A-403C-9275-D587AB510EDC}"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accent1"/>
        </a:buClr>
        <a:buSzPct val="5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accent2"/>
        </a:buClr>
        <a:buSzPct val="50000"/>
        <a:buFont typeface="Wingdings 2"/>
        <a:buChar char="³"/>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accent3"/>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accent5"/>
        </a:buClr>
        <a:buSzPct val="45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accent6"/>
        </a:buClr>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__17268788-removebg-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35461">
            <a:off x="1668436" y="359265"/>
            <a:ext cx="6717049" cy="3759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547664" y="4318415"/>
            <a:ext cx="6552728" cy="954107"/>
          </a:xfrm>
          <a:prstGeom prst="rect">
            <a:avLst/>
          </a:prstGeom>
        </p:spPr>
        <p:txBody>
          <a:bodyPr wrap="square">
            <a:spAutoFit/>
          </a:bodyPr>
          <a:lstStyle/>
          <a:p>
            <a:pPr algn="ctr"/>
            <a:r>
              <a:rPr lang="en-US" altLang="zh-TW" sz="2800" b="1" dirty="0"/>
              <a:t>Vision-based robot arm for basketball shooting using monocular camera</a:t>
            </a:r>
            <a:endParaRPr lang="zh-TW" altLang="zh-TW" sz="2800" dirty="0"/>
          </a:p>
        </p:txBody>
      </p:sp>
      <p:sp>
        <p:nvSpPr>
          <p:cNvPr id="2" name="文字方塊 1"/>
          <p:cNvSpPr txBox="1"/>
          <p:nvPr/>
        </p:nvSpPr>
        <p:spPr>
          <a:xfrm>
            <a:off x="1384625" y="5914260"/>
            <a:ext cx="6878806" cy="369332"/>
          </a:xfrm>
          <a:prstGeom prst="rect">
            <a:avLst/>
          </a:prstGeom>
          <a:noFill/>
        </p:spPr>
        <p:txBody>
          <a:bodyPr wrap="none" rtlCol="0">
            <a:spAutoFit/>
          </a:bodyPr>
          <a:lstStyle/>
          <a:p>
            <a:pPr algn="ctr"/>
            <a:r>
              <a:rPr lang="zh-TW" altLang="en-US" dirty="0" smtClean="0">
                <a:latin typeface="標楷體" pitchFamily="65" charset="-120"/>
                <a:ea typeface="標楷體" pitchFamily="65" charset="-120"/>
              </a:rPr>
              <a:t>組員</a:t>
            </a:r>
            <a:r>
              <a:rPr lang="en-US" altLang="zh-TW" dirty="0" smtClean="0">
                <a:latin typeface="標楷體" pitchFamily="65" charset="-120"/>
                <a:ea typeface="標楷體" pitchFamily="65" charset="-120"/>
              </a:rPr>
              <a:t>:</a:t>
            </a:r>
            <a:r>
              <a:rPr lang="zh-TW" altLang="en-US" dirty="0" smtClean="0">
                <a:latin typeface="標楷體" pitchFamily="65" charset="-120"/>
                <a:ea typeface="標楷體" pitchFamily="65" charset="-120"/>
              </a:rPr>
              <a:t> 吳承宗  林易賢 徐綺柔               指導教授</a:t>
            </a:r>
            <a:r>
              <a:rPr lang="en-US" altLang="zh-TW" dirty="0" smtClean="0">
                <a:latin typeface="標楷體" pitchFamily="65" charset="-120"/>
                <a:ea typeface="標楷體" pitchFamily="65" charset="-120"/>
              </a:rPr>
              <a:t>:</a:t>
            </a:r>
            <a:r>
              <a:rPr lang="zh-TW" altLang="en-US" dirty="0" smtClean="0">
                <a:latin typeface="標楷體" pitchFamily="65" charset="-120"/>
                <a:ea typeface="標楷體" pitchFamily="65" charset="-120"/>
              </a:rPr>
              <a:t> 余執彰</a:t>
            </a:r>
            <a:endParaRPr lang="zh-TW" altLang="en-US" dirty="0">
              <a:latin typeface="標楷體" pitchFamily="65" charset="-120"/>
              <a:ea typeface="標楷體" pitchFamily="65" charset="-120"/>
            </a:endParaRPr>
          </a:p>
        </p:txBody>
      </p:sp>
    </p:spTree>
    <p:extLst>
      <p:ext uri="{BB962C8B-B14F-4D97-AF65-F5344CB8AC3E}">
        <p14:creationId xmlns:p14="http://schemas.microsoft.com/office/powerpoint/2010/main" val="22543299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測距"/>
          <p:cNvPicPr/>
          <p:nvPr/>
        </p:nvPicPr>
        <p:blipFill>
          <a:blip r:embed="rId3">
            <a:extLst>
              <a:ext uri="{28A0092B-C50C-407E-A947-70E740481C1C}">
                <a14:useLocalDpi xmlns:a14="http://schemas.microsoft.com/office/drawing/2010/main" val="0"/>
              </a:ext>
            </a:extLst>
          </a:blip>
          <a:srcRect/>
          <a:stretch>
            <a:fillRect/>
          </a:stretch>
        </p:blipFill>
        <p:spPr bwMode="auto">
          <a:xfrm>
            <a:off x="461661" y="764704"/>
            <a:ext cx="4032448" cy="2520280"/>
          </a:xfrm>
          <a:prstGeom prst="rect">
            <a:avLst/>
          </a:prstGeom>
          <a:noFill/>
          <a:ln>
            <a:noFill/>
          </a:ln>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764704"/>
            <a:ext cx="3887806" cy="2592288"/>
          </a:xfrm>
          <a:prstGeom prst="rect">
            <a:avLst/>
          </a:prstGeom>
        </p:spPr>
      </p:pic>
      <p:sp>
        <p:nvSpPr>
          <p:cNvPr id="7" name="文字方塊 6"/>
          <p:cNvSpPr txBox="1"/>
          <p:nvPr/>
        </p:nvSpPr>
        <p:spPr>
          <a:xfrm>
            <a:off x="2139318" y="3676382"/>
            <a:ext cx="723275" cy="307777"/>
          </a:xfrm>
          <a:prstGeom prst="rect">
            <a:avLst/>
          </a:prstGeom>
          <a:noFill/>
        </p:spPr>
        <p:txBody>
          <a:bodyPr wrap="none" rtlCol="0">
            <a:spAutoFit/>
          </a:bodyPr>
          <a:lstStyle/>
          <a:p>
            <a:r>
              <a:rPr lang="en-US" altLang="zh-TW" sz="1400" dirty="0" smtClean="0">
                <a:latin typeface="標楷體" panose="03000509000000000000" pitchFamily="65" charset="-120"/>
                <a:ea typeface="標楷體" panose="03000509000000000000" pitchFamily="65" charset="-120"/>
              </a:rPr>
              <a:t>(</a:t>
            </a:r>
            <a:r>
              <a:rPr lang="zh-TW" altLang="en-US" sz="1400" dirty="0" smtClean="0">
                <a:latin typeface="標楷體" panose="03000509000000000000" pitchFamily="65" charset="-120"/>
                <a:ea typeface="標楷體" panose="03000509000000000000" pitchFamily="65" charset="-120"/>
              </a:rPr>
              <a:t>圖三</a:t>
            </a:r>
            <a:r>
              <a:rPr lang="en-US" altLang="zh-TW" sz="1400" dirty="0" smtClean="0">
                <a:latin typeface="標楷體" panose="03000509000000000000" pitchFamily="65" charset="-120"/>
                <a:ea typeface="標楷體" panose="03000509000000000000" pitchFamily="65" charset="-120"/>
              </a:rPr>
              <a:t>)</a:t>
            </a:r>
            <a:endParaRPr lang="zh-TW" altLang="en-US" sz="1400" dirty="0">
              <a:latin typeface="標楷體" panose="03000509000000000000" pitchFamily="65" charset="-120"/>
              <a:ea typeface="標楷體" panose="03000509000000000000" pitchFamily="65" charset="-120"/>
            </a:endParaRPr>
          </a:p>
        </p:txBody>
      </p:sp>
      <p:sp>
        <p:nvSpPr>
          <p:cNvPr id="8" name="文字方塊 7"/>
          <p:cNvSpPr txBox="1"/>
          <p:nvPr/>
        </p:nvSpPr>
        <p:spPr>
          <a:xfrm>
            <a:off x="6228184" y="3676382"/>
            <a:ext cx="723275" cy="307777"/>
          </a:xfrm>
          <a:prstGeom prst="rect">
            <a:avLst/>
          </a:prstGeom>
          <a:noFill/>
        </p:spPr>
        <p:txBody>
          <a:bodyPr wrap="none" rtlCol="0">
            <a:spAutoFit/>
          </a:bodyPr>
          <a:lstStyle/>
          <a:p>
            <a:r>
              <a:rPr lang="en-US" altLang="zh-TW" sz="1400" dirty="0" smtClean="0">
                <a:latin typeface="標楷體" panose="03000509000000000000" pitchFamily="65" charset="-120"/>
                <a:ea typeface="標楷體" panose="03000509000000000000" pitchFamily="65" charset="-120"/>
              </a:rPr>
              <a:t>(</a:t>
            </a:r>
            <a:r>
              <a:rPr lang="zh-TW" altLang="en-US" sz="1400" dirty="0" smtClean="0">
                <a:latin typeface="標楷體" panose="03000509000000000000" pitchFamily="65" charset="-120"/>
                <a:ea typeface="標楷體" panose="03000509000000000000" pitchFamily="65" charset="-120"/>
              </a:rPr>
              <a:t>圖</a:t>
            </a:r>
            <a:r>
              <a:rPr lang="zh-TW" altLang="en-US" sz="1400" dirty="0">
                <a:latin typeface="標楷體" panose="03000509000000000000" pitchFamily="65" charset="-120"/>
                <a:ea typeface="標楷體" panose="03000509000000000000" pitchFamily="65" charset="-120"/>
              </a:rPr>
              <a:t>四</a:t>
            </a:r>
            <a:r>
              <a:rPr lang="en-US" altLang="zh-TW" sz="1400" dirty="0" smtClean="0">
                <a:latin typeface="標楷體" panose="03000509000000000000" pitchFamily="65" charset="-120"/>
                <a:ea typeface="標楷體" panose="03000509000000000000" pitchFamily="65" charset="-120"/>
              </a:rPr>
              <a:t>)</a:t>
            </a:r>
            <a:endParaRPr lang="zh-TW" altLang="en-US" sz="1400" dirty="0">
              <a:latin typeface="標楷體" panose="03000509000000000000" pitchFamily="65" charset="-120"/>
              <a:ea typeface="標楷體" panose="03000509000000000000" pitchFamily="65" charset="-120"/>
            </a:endParaRPr>
          </a:p>
        </p:txBody>
      </p:sp>
      <p:sp>
        <p:nvSpPr>
          <p:cNvPr id="10" name="文字方塊 9"/>
          <p:cNvSpPr txBox="1"/>
          <p:nvPr/>
        </p:nvSpPr>
        <p:spPr>
          <a:xfrm>
            <a:off x="899592" y="4365104"/>
            <a:ext cx="3456384" cy="1384995"/>
          </a:xfrm>
          <a:prstGeom prst="rect">
            <a:avLst/>
          </a:prstGeom>
          <a:noFill/>
        </p:spPr>
        <p:txBody>
          <a:bodyPr wrap="square" rtlCol="0">
            <a:spAutoFit/>
          </a:bodyPr>
          <a:lstStyle/>
          <a:p>
            <a:r>
              <a:rPr lang="en-US" altLang="zh-TW" sz="1400" dirty="0">
                <a:latin typeface="標楷體" panose="03000509000000000000" pitchFamily="65" charset="-120"/>
                <a:ea typeface="標楷體" panose="03000509000000000000" pitchFamily="65" charset="-120"/>
              </a:rPr>
              <a:t>Figure 3 is a schematic diagram of the principle of monocular distance measurement. The distance can be calculated by observing the size of the same object at different distances under one viewing angle.</a:t>
            </a:r>
            <a:endParaRPr lang="en-US" altLang="zh-TW" sz="1400" dirty="0" smtClean="0">
              <a:latin typeface="標楷體" panose="03000509000000000000" pitchFamily="65" charset="-120"/>
              <a:ea typeface="標楷體" panose="03000509000000000000" pitchFamily="65" charset="-120"/>
            </a:endParaRPr>
          </a:p>
        </p:txBody>
      </p:sp>
      <p:sp>
        <p:nvSpPr>
          <p:cNvPr id="11" name="文字方塊 10"/>
          <p:cNvSpPr txBox="1"/>
          <p:nvPr/>
        </p:nvSpPr>
        <p:spPr>
          <a:xfrm>
            <a:off x="5264601" y="4365104"/>
            <a:ext cx="3373716" cy="1600438"/>
          </a:xfrm>
          <a:prstGeom prst="rect">
            <a:avLst/>
          </a:prstGeom>
          <a:noFill/>
        </p:spPr>
        <p:txBody>
          <a:bodyPr wrap="square" rtlCol="0">
            <a:spAutoFit/>
          </a:bodyPr>
          <a:lstStyle/>
          <a:p>
            <a:r>
              <a:rPr lang="en-US" altLang="zh-TW" sz="1400" dirty="0">
                <a:latin typeface="標楷體" panose="03000509000000000000" pitchFamily="65" charset="-120"/>
                <a:ea typeface="標楷體" panose="03000509000000000000" pitchFamily="65" charset="-120"/>
              </a:rPr>
              <a:t>Figure 4 is a schematic diagram of the principle of binocular ranging. It calculates the distance through two viewing angles, combining the distance between the two viewing angles and the parallax of the target point.</a:t>
            </a:r>
            <a:endParaRPr lang="zh-TW" altLang="en-US" sz="1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8990664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899592" y="2636912"/>
            <a:ext cx="7772400" cy="1470025"/>
          </a:xfrm>
        </p:spPr>
        <p:txBody>
          <a:bodyPr>
            <a:noAutofit/>
          </a:bodyPr>
          <a:lstStyle/>
          <a:p>
            <a:r>
              <a:rPr lang="en-US" altLang="zh-TW" sz="4000" dirty="0" smtClean="0">
                <a:latin typeface="標楷體" pitchFamily="65" charset="-120"/>
                <a:ea typeface="標楷體" pitchFamily="65" charset="-120"/>
              </a:rPr>
              <a:t>Implementation </a:t>
            </a:r>
            <a:r>
              <a:rPr lang="en-US" altLang="zh-TW" sz="4000" dirty="0">
                <a:latin typeface="標楷體" pitchFamily="65" charset="-120"/>
                <a:ea typeface="標楷體" pitchFamily="65" charset="-120"/>
              </a:rPr>
              <a:t>and image processing of monocular distance measurement</a:t>
            </a:r>
          </a:p>
        </p:txBody>
      </p:sp>
    </p:spTree>
    <p:extLst>
      <p:ext uri="{BB962C8B-B14F-4D97-AF65-F5344CB8AC3E}">
        <p14:creationId xmlns:p14="http://schemas.microsoft.com/office/powerpoint/2010/main" val="30878175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擷取"/>
          <p:cNvPicPr/>
          <p:nvPr/>
        </p:nvPicPr>
        <p:blipFill>
          <a:blip r:embed="rId3">
            <a:extLst>
              <a:ext uri="{28A0092B-C50C-407E-A947-70E740481C1C}">
                <a14:useLocalDpi xmlns:a14="http://schemas.microsoft.com/office/drawing/2010/main" val="0"/>
              </a:ext>
            </a:extLst>
          </a:blip>
          <a:srcRect/>
          <a:stretch>
            <a:fillRect/>
          </a:stretch>
        </p:blipFill>
        <p:spPr bwMode="auto">
          <a:xfrm>
            <a:off x="179512" y="692696"/>
            <a:ext cx="4338828" cy="3045220"/>
          </a:xfrm>
          <a:prstGeom prst="rect">
            <a:avLst/>
          </a:prstGeom>
          <a:noFill/>
          <a:ln>
            <a:noFill/>
          </a:ln>
        </p:spPr>
      </p:pic>
      <p:pic>
        <p:nvPicPr>
          <p:cNvPr id="3" name="圖片 2" descr="HSV"/>
          <p:cNvPicPr/>
          <p:nvPr/>
        </p:nvPicPr>
        <p:blipFill>
          <a:blip r:embed="rId4">
            <a:extLst>
              <a:ext uri="{28A0092B-C50C-407E-A947-70E740481C1C}">
                <a14:useLocalDpi xmlns:a14="http://schemas.microsoft.com/office/drawing/2010/main" val="0"/>
              </a:ext>
            </a:extLst>
          </a:blip>
          <a:srcRect/>
          <a:stretch>
            <a:fillRect/>
          </a:stretch>
        </p:blipFill>
        <p:spPr bwMode="auto">
          <a:xfrm>
            <a:off x="4546941" y="687624"/>
            <a:ext cx="4427984" cy="3050292"/>
          </a:xfrm>
          <a:prstGeom prst="rect">
            <a:avLst/>
          </a:prstGeom>
          <a:noFill/>
          <a:ln>
            <a:noFill/>
          </a:ln>
        </p:spPr>
      </p:pic>
      <p:sp>
        <p:nvSpPr>
          <p:cNvPr id="2" name="文字方塊 1"/>
          <p:cNvSpPr txBox="1"/>
          <p:nvPr/>
        </p:nvSpPr>
        <p:spPr>
          <a:xfrm>
            <a:off x="1794928" y="3838989"/>
            <a:ext cx="1261884" cy="276999"/>
          </a:xfrm>
          <a:prstGeom prst="rect">
            <a:avLst/>
          </a:prstGeom>
          <a:noFill/>
        </p:spPr>
        <p:txBody>
          <a:bodyPr wrap="none" rtlCol="0">
            <a:spAutoFit/>
          </a:bodyPr>
          <a:lstStyle/>
          <a:p>
            <a:r>
              <a:rPr lang="en-US" altLang="zh-TW" sz="1200" dirty="0" smtClean="0">
                <a:latin typeface="標楷體" panose="03000509000000000000" pitchFamily="65" charset="-120"/>
                <a:ea typeface="標楷體" panose="03000509000000000000" pitchFamily="65" charset="-120"/>
              </a:rPr>
              <a:t>(</a:t>
            </a:r>
            <a:r>
              <a:rPr lang="zh-TW" altLang="en-US" sz="1200" dirty="0" smtClean="0">
                <a:latin typeface="標楷體" panose="03000509000000000000" pitchFamily="65" charset="-120"/>
                <a:ea typeface="標楷體" panose="03000509000000000000" pitchFamily="65" charset="-120"/>
              </a:rPr>
              <a:t>圖五</a:t>
            </a:r>
            <a:r>
              <a:rPr lang="en-US" altLang="zh-TW" sz="1200" dirty="0" smtClean="0">
                <a:latin typeface="標楷體" panose="03000509000000000000" pitchFamily="65" charset="-120"/>
                <a:ea typeface="標楷體" panose="03000509000000000000" pitchFamily="65" charset="-120"/>
              </a:rPr>
              <a:t>)</a:t>
            </a:r>
            <a:r>
              <a:rPr lang="zh-TW" altLang="en-US" sz="1200" dirty="0" smtClean="0">
                <a:latin typeface="標楷體" panose="03000509000000000000" pitchFamily="65" charset="-120"/>
                <a:ea typeface="標楷體" panose="03000509000000000000" pitchFamily="65" charset="-120"/>
              </a:rPr>
              <a:t>原始圖片</a:t>
            </a:r>
            <a:endParaRPr lang="zh-TW" altLang="en-US" sz="1200" dirty="0">
              <a:latin typeface="標楷體" panose="03000509000000000000" pitchFamily="65" charset="-120"/>
              <a:ea typeface="標楷體" panose="03000509000000000000" pitchFamily="65" charset="-120"/>
            </a:endParaRPr>
          </a:p>
        </p:txBody>
      </p:sp>
      <p:sp>
        <p:nvSpPr>
          <p:cNvPr id="5" name="文字方塊 4"/>
          <p:cNvSpPr txBox="1"/>
          <p:nvPr/>
        </p:nvSpPr>
        <p:spPr>
          <a:xfrm>
            <a:off x="5909976" y="3838989"/>
            <a:ext cx="1800493" cy="276999"/>
          </a:xfrm>
          <a:prstGeom prst="rect">
            <a:avLst/>
          </a:prstGeom>
          <a:noFill/>
        </p:spPr>
        <p:txBody>
          <a:bodyPr wrap="none" rtlCol="0">
            <a:spAutoFit/>
          </a:bodyPr>
          <a:lstStyle/>
          <a:p>
            <a:r>
              <a:rPr lang="en-US" altLang="zh-TW" sz="1200" dirty="0" smtClean="0">
                <a:latin typeface="標楷體" panose="03000509000000000000" pitchFamily="65" charset="-120"/>
                <a:ea typeface="標楷體" panose="03000509000000000000" pitchFamily="65" charset="-120"/>
              </a:rPr>
              <a:t>(</a:t>
            </a:r>
            <a:r>
              <a:rPr lang="zh-TW" altLang="en-US" sz="1200" dirty="0" smtClean="0">
                <a:latin typeface="標楷體" panose="03000509000000000000" pitchFamily="65" charset="-120"/>
                <a:ea typeface="標楷體" panose="03000509000000000000" pitchFamily="65" charset="-120"/>
              </a:rPr>
              <a:t>圖六</a:t>
            </a:r>
            <a:r>
              <a:rPr lang="en-US" altLang="zh-TW" sz="1200" dirty="0" smtClean="0">
                <a:latin typeface="標楷體" panose="03000509000000000000" pitchFamily="65" charset="-120"/>
                <a:ea typeface="標楷體" panose="03000509000000000000" pitchFamily="65" charset="-120"/>
              </a:rPr>
              <a:t>)</a:t>
            </a:r>
            <a:r>
              <a:rPr lang="zh-TW" altLang="en-US" sz="1200" dirty="0" smtClean="0">
                <a:latin typeface="標楷體" panose="03000509000000000000" pitchFamily="65" charset="-120"/>
                <a:ea typeface="標楷體" panose="03000509000000000000" pitchFamily="65" charset="-120"/>
              </a:rPr>
              <a:t>經</a:t>
            </a:r>
            <a:r>
              <a:rPr lang="en-US" altLang="zh-TW" sz="1200" dirty="0" smtClean="0">
                <a:latin typeface="標楷體" panose="03000509000000000000" pitchFamily="65" charset="-120"/>
                <a:ea typeface="標楷體" panose="03000509000000000000" pitchFamily="65" charset="-120"/>
              </a:rPr>
              <a:t>HSV</a:t>
            </a:r>
            <a:r>
              <a:rPr lang="zh-TW" altLang="en-US" sz="1200" dirty="0" smtClean="0">
                <a:latin typeface="標楷體" panose="03000509000000000000" pitchFamily="65" charset="-120"/>
                <a:ea typeface="標楷體" panose="03000509000000000000" pitchFamily="65" charset="-120"/>
              </a:rPr>
              <a:t>轉換之圖片</a:t>
            </a:r>
            <a:endParaRPr lang="zh-TW" altLang="en-US" sz="1200" dirty="0">
              <a:latin typeface="標楷體" panose="03000509000000000000" pitchFamily="65" charset="-120"/>
              <a:ea typeface="標楷體" panose="03000509000000000000" pitchFamily="65" charset="-120"/>
            </a:endParaRPr>
          </a:p>
        </p:txBody>
      </p:sp>
      <p:sp>
        <p:nvSpPr>
          <p:cNvPr id="6" name="文字方塊 5"/>
          <p:cNvSpPr txBox="1"/>
          <p:nvPr/>
        </p:nvSpPr>
        <p:spPr>
          <a:xfrm>
            <a:off x="566900" y="4869160"/>
            <a:ext cx="7960081" cy="923330"/>
          </a:xfrm>
          <a:prstGeom prst="rect">
            <a:avLst/>
          </a:prstGeom>
          <a:noFill/>
        </p:spPr>
        <p:txBody>
          <a:bodyPr wrap="square" rtlCol="0">
            <a:spAutoFit/>
          </a:bodyPr>
          <a:lstStyle/>
          <a:p>
            <a:r>
              <a:rPr lang="en-US" altLang="zh-TW" dirty="0">
                <a:latin typeface="標楷體" panose="03000509000000000000" pitchFamily="65" charset="-120"/>
                <a:ea typeface="標楷體" panose="03000509000000000000" pitchFamily="65" charset="-120"/>
              </a:rPr>
              <a:t>Preprocess the picture to reduce the impact of light and environment,</a:t>
            </a:r>
          </a:p>
          <a:p>
            <a:r>
              <a:rPr lang="en-US" altLang="zh-TW" dirty="0">
                <a:latin typeface="標楷體" panose="03000509000000000000" pitchFamily="65" charset="-120"/>
                <a:ea typeface="標楷體" panose="03000509000000000000" pitchFamily="65" charset="-120"/>
              </a:rPr>
              <a:t>At the same time, find out the red block that is suspected of the basket, and wait for the judgment later.</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0430091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C:\Users\user\AppData\Local\Microsoft\Windows\INetCache\Content.Word\binary.png"/>
          <p:cNvPicPr/>
          <p:nvPr/>
        </p:nvPicPr>
        <p:blipFill>
          <a:blip r:embed="rId3">
            <a:extLst>
              <a:ext uri="{28A0092B-C50C-407E-A947-70E740481C1C}">
                <a14:useLocalDpi xmlns:a14="http://schemas.microsoft.com/office/drawing/2010/main" val="0"/>
              </a:ext>
            </a:extLst>
          </a:blip>
          <a:srcRect/>
          <a:stretch>
            <a:fillRect/>
          </a:stretch>
        </p:blipFill>
        <p:spPr bwMode="auto">
          <a:xfrm>
            <a:off x="179512" y="836712"/>
            <a:ext cx="4207355" cy="3061474"/>
          </a:xfrm>
          <a:prstGeom prst="rect">
            <a:avLst/>
          </a:prstGeom>
          <a:noFill/>
          <a:ln>
            <a:noFill/>
          </a:ln>
        </p:spPr>
      </p:pic>
      <p:pic>
        <p:nvPicPr>
          <p:cNvPr id="5" name="圖片 4" descr="canny"/>
          <p:cNvPicPr/>
          <p:nvPr/>
        </p:nvPicPr>
        <p:blipFill>
          <a:blip r:embed="rId4">
            <a:extLst>
              <a:ext uri="{28A0092B-C50C-407E-A947-70E740481C1C}">
                <a14:useLocalDpi xmlns:a14="http://schemas.microsoft.com/office/drawing/2010/main" val="0"/>
              </a:ext>
            </a:extLst>
          </a:blip>
          <a:srcRect/>
          <a:stretch>
            <a:fillRect/>
          </a:stretch>
        </p:blipFill>
        <p:spPr bwMode="auto">
          <a:xfrm>
            <a:off x="4572000" y="836712"/>
            <a:ext cx="4426159" cy="3036322"/>
          </a:xfrm>
          <a:prstGeom prst="rect">
            <a:avLst/>
          </a:prstGeom>
          <a:noFill/>
          <a:ln>
            <a:noFill/>
          </a:ln>
        </p:spPr>
      </p:pic>
      <p:sp>
        <p:nvSpPr>
          <p:cNvPr id="6" name="文字方塊 5"/>
          <p:cNvSpPr txBox="1"/>
          <p:nvPr/>
        </p:nvSpPr>
        <p:spPr>
          <a:xfrm>
            <a:off x="1382942" y="3996738"/>
            <a:ext cx="1800493" cy="276999"/>
          </a:xfrm>
          <a:prstGeom prst="rect">
            <a:avLst/>
          </a:prstGeom>
          <a:noFill/>
        </p:spPr>
        <p:txBody>
          <a:bodyPr wrap="none" rtlCol="0">
            <a:spAutoFit/>
          </a:bodyPr>
          <a:lstStyle/>
          <a:p>
            <a:r>
              <a:rPr lang="en-US" altLang="zh-TW" sz="1200" dirty="0" smtClean="0">
                <a:latin typeface="標楷體" panose="03000509000000000000" pitchFamily="65" charset="-120"/>
                <a:ea typeface="標楷體" panose="03000509000000000000" pitchFamily="65" charset="-120"/>
              </a:rPr>
              <a:t>(</a:t>
            </a:r>
            <a:r>
              <a:rPr lang="zh-TW" altLang="en-US" sz="1200" dirty="0" smtClean="0">
                <a:latin typeface="標楷體" panose="03000509000000000000" pitchFamily="65" charset="-120"/>
                <a:ea typeface="標楷體" panose="03000509000000000000" pitchFamily="65" charset="-120"/>
              </a:rPr>
              <a:t>圖七</a:t>
            </a:r>
            <a:r>
              <a:rPr lang="en-US" altLang="zh-TW" sz="1200" dirty="0" smtClean="0">
                <a:latin typeface="標楷體" panose="03000509000000000000" pitchFamily="65" charset="-120"/>
                <a:ea typeface="標楷體" panose="03000509000000000000" pitchFamily="65" charset="-120"/>
              </a:rPr>
              <a:t>)HSV</a:t>
            </a:r>
            <a:r>
              <a:rPr lang="zh-TW" altLang="en-US" sz="1200" dirty="0" smtClean="0">
                <a:latin typeface="標楷體" panose="03000509000000000000" pitchFamily="65" charset="-120"/>
                <a:ea typeface="標楷體" panose="03000509000000000000" pitchFamily="65" charset="-120"/>
              </a:rPr>
              <a:t>圖片</a:t>
            </a:r>
            <a:r>
              <a:rPr lang="en-US" altLang="zh-TW" sz="1200" dirty="0" smtClean="0">
                <a:latin typeface="標楷體" panose="03000509000000000000" pitchFamily="65" charset="-120"/>
                <a:ea typeface="標楷體" panose="03000509000000000000" pitchFamily="65" charset="-120"/>
              </a:rPr>
              <a:t>Binary</a:t>
            </a:r>
            <a:r>
              <a:rPr lang="zh-TW" altLang="en-US" sz="1200" dirty="0" smtClean="0">
                <a:latin typeface="標楷體" panose="03000509000000000000" pitchFamily="65" charset="-120"/>
                <a:ea typeface="標楷體" panose="03000509000000000000" pitchFamily="65" charset="-120"/>
              </a:rPr>
              <a:t>化</a:t>
            </a:r>
            <a:endParaRPr lang="zh-TW" altLang="en-US" sz="1200" dirty="0">
              <a:latin typeface="標楷體" panose="03000509000000000000" pitchFamily="65" charset="-120"/>
              <a:ea typeface="標楷體" panose="03000509000000000000" pitchFamily="65" charset="-120"/>
            </a:endParaRPr>
          </a:p>
        </p:txBody>
      </p:sp>
      <p:sp>
        <p:nvSpPr>
          <p:cNvPr id="7" name="文字方塊 6"/>
          <p:cNvSpPr txBox="1"/>
          <p:nvPr/>
        </p:nvSpPr>
        <p:spPr>
          <a:xfrm>
            <a:off x="5884832" y="3996738"/>
            <a:ext cx="1800493" cy="276999"/>
          </a:xfrm>
          <a:prstGeom prst="rect">
            <a:avLst/>
          </a:prstGeom>
          <a:noFill/>
        </p:spPr>
        <p:txBody>
          <a:bodyPr wrap="none" rtlCol="0">
            <a:spAutoFit/>
          </a:bodyPr>
          <a:lstStyle/>
          <a:p>
            <a:r>
              <a:rPr lang="en-US" altLang="zh-TW" sz="1200" dirty="0" smtClean="0">
                <a:latin typeface="標楷體" panose="03000509000000000000" pitchFamily="65" charset="-120"/>
                <a:ea typeface="標楷體" panose="03000509000000000000" pitchFamily="65" charset="-120"/>
              </a:rPr>
              <a:t>(</a:t>
            </a:r>
            <a:r>
              <a:rPr lang="zh-TW" altLang="en-US" sz="1200" dirty="0" smtClean="0">
                <a:latin typeface="標楷體" panose="03000509000000000000" pitchFamily="65" charset="-120"/>
                <a:ea typeface="標楷體" panose="03000509000000000000" pitchFamily="65" charset="-120"/>
              </a:rPr>
              <a:t>圖八</a:t>
            </a:r>
            <a:r>
              <a:rPr lang="en-US" altLang="zh-TW" sz="1200" dirty="0" smtClean="0">
                <a:latin typeface="標楷體" panose="03000509000000000000" pitchFamily="65" charset="-120"/>
                <a:ea typeface="標楷體" panose="03000509000000000000" pitchFamily="65" charset="-120"/>
              </a:rPr>
              <a:t>)</a:t>
            </a:r>
            <a:r>
              <a:rPr lang="zh-TW" altLang="en-US" sz="1200" dirty="0" smtClean="0">
                <a:latin typeface="標楷體" panose="03000509000000000000" pitchFamily="65" charset="-120"/>
                <a:ea typeface="標楷體" panose="03000509000000000000" pitchFamily="65" charset="-120"/>
              </a:rPr>
              <a:t>圖五</a:t>
            </a:r>
            <a:r>
              <a:rPr lang="en-US" altLang="zh-TW" sz="1200" dirty="0" smtClean="0">
                <a:latin typeface="標楷體" panose="03000509000000000000" pitchFamily="65" charset="-120"/>
                <a:ea typeface="標楷體" panose="03000509000000000000" pitchFamily="65" charset="-120"/>
              </a:rPr>
              <a:t>Canny</a:t>
            </a:r>
            <a:r>
              <a:rPr lang="zh-TW" altLang="en-US" sz="1200" dirty="0" smtClean="0">
                <a:latin typeface="標楷體" panose="03000509000000000000" pitchFamily="65" charset="-120"/>
                <a:ea typeface="標楷體" panose="03000509000000000000" pitchFamily="65" charset="-120"/>
              </a:rPr>
              <a:t>之結果</a:t>
            </a:r>
            <a:endParaRPr lang="zh-TW" altLang="en-US" sz="1200" dirty="0">
              <a:latin typeface="標楷體" panose="03000509000000000000" pitchFamily="65" charset="-120"/>
              <a:ea typeface="標楷體" panose="03000509000000000000" pitchFamily="65" charset="-120"/>
            </a:endParaRPr>
          </a:p>
        </p:txBody>
      </p:sp>
      <p:sp>
        <p:nvSpPr>
          <p:cNvPr id="8" name="文字方塊 7"/>
          <p:cNvSpPr txBox="1"/>
          <p:nvPr/>
        </p:nvSpPr>
        <p:spPr>
          <a:xfrm>
            <a:off x="2041514" y="5048309"/>
            <a:ext cx="5060973" cy="1477328"/>
          </a:xfrm>
          <a:prstGeom prst="rect">
            <a:avLst/>
          </a:prstGeom>
          <a:noFill/>
        </p:spPr>
        <p:txBody>
          <a:bodyPr wrap="square" rtlCol="0">
            <a:spAutoFit/>
          </a:bodyPr>
          <a:lstStyle/>
          <a:p>
            <a:pPr algn="ctr"/>
            <a:r>
              <a:rPr lang="en-US" altLang="zh-TW" dirty="0">
                <a:latin typeface="標楷體" panose="03000509000000000000" pitchFamily="65" charset="-120"/>
                <a:ea typeface="標楷體" panose="03000509000000000000" pitchFamily="65" charset="-120"/>
              </a:rPr>
              <a:t>Through image processing, the contour of the object is obtained. Since the red color block has been calibrated in advance, the remaining contour is the contour of the red object</a:t>
            </a:r>
            <a:endParaRPr lang="en-US" altLang="zh-TW" dirty="0" smtClean="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8710278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顯示距離"/>
          <p:cNvPicPr/>
          <p:nvPr/>
        </p:nvPicPr>
        <p:blipFill>
          <a:blip r:embed="rId3">
            <a:extLst>
              <a:ext uri="{28A0092B-C50C-407E-A947-70E740481C1C}">
                <a14:useLocalDpi xmlns:a14="http://schemas.microsoft.com/office/drawing/2010/main" val="0"/>
              </a:ext>
            </a:extLst>
          </a:blip>
          <a:srcRect/>
          <a:stretch>
            <a:fillRect/>
          </a:stretch>
        </p:blipFill>
        <p:spPr bwMode="auto">
          <a:xfrm>
            <a:off x="1943708" y="795130"/>
            <a:ext cx="5256584" cy="3744416"/>
          </a:xfrm>
          <a:prstGeom prst="rect">
            <a:avLst/>
          </a:prstGeom>
          <a:noFill/>
          <a:ln>
            <a:noFill/>
          </a:ln>
        </p:spPr>
      </p:pic>
      <p:sp>
        <p:nvSpPr>
          <p:cNvPr id="5" name="文字方塊 4"/>
          <p:cNvSpPr txBox="1"/>
          <p:nvPr/>
        </p:nvSpPr>
        <p:spPr>
          <a:xfrm>
            <a:off x="3787170" y="4717351"/>
            <a:ext cx="1569660" cy="276999"/>
          </a:xfrm>
          <a:prstGeom prst="rect">
            <a:avLst/>
          </a:prstGeom>
          <a:noFill/>
        </p:spPr>
        <p:txBody>
          <a:bodyPr wrap="none" rtlCol="0">
            <a:spAutoFit/>
          </a:bodyPr>
          <a:lstStyle/>
          <a:p>
            <a:r>
              <a:rPr lang="en-US" altLang="zh-TW" sz="1200" dirty="0" smtClean="0">
                <a:latin typeface="標楷體" panose="03000509000000000000" pitchFamily="65" charset="-120"/>
                <a:ea typeface="標楷體" panose="03000509000000000000" pitchFamily="65" charset="-120"/>
              </a:rPr>
              <a:t>(</a:t>
            </a:r>
            <a:r>
              <a:rPr lang="zh-TW" altLang="en-US" sz="1200" dirty="0" smtClean="0">
                <a:latin typeface="標楷體" panose="03000509000000000000" pitchFamily="65" charset="-120"/>
                <a:ea typeface="標楷體" panose="03000509000000000000" pitchFamily="65" charset="-120"/>
              </a:rPr>
              <a:t>圖九</a:t>
            </a:r>
            <a:r>
              <a:rPr lang="en-US" altLang="zh-TW" sz="1200" dirty="0" smtClean="0">
                <a:latin typeface="標楷體" panose="03000509000000000000" pitchFamily="65" charset="-120"/>
                <a:ea typeface="標楷體" panose="03000509000000000000" pitchFamily="65" charset="-120"/>
              </a:rPr>
              <a:t>)</a:t>
            </a:r>
            <a:r>
              <a:rPr lang="zh-TW" altLang="en-US" sz="1200" dirty="0" smtClean="0">
                <a:latin typeface="標楷體" panose="03000509000000000000" pitchFamily="65" charset="-120"/>
                <a:ea typeface="標楷體" panose="03000509000000000000" pitchFamily="65" charset="-120"/>
              </a:rPr>
              <a:t>測距成果演示</a:t>
            </a:r>
            <a:endParaRPr lang="zh-TW" altLang="en-US" sz="1200" dirty="0">
              <a:latin typeface="標楷體" panose="03000509000000000000" pitchFamily="65" charset="-120"/>
              <a:ea typeface="標楷體" panose="03000509000000000000" pitchFamily="65" charset="-120"/>
            </a:endParaRPr>
          </a:p>
        </p:txBody>
      </p:sp>
      <p:sp>
        <p:nvSpPr>
          <p:cNvPr id="6" name="文字方塊 5"/>
          <p:cNvSpPr txBox="1"/>
          <p:nvPr/>
        </p:nvSpPr>
        <p:spPr>
          <a:xfrm>
            <a:off x="991533" y="5445224"/>
            <a:ext cx="7324883" cy="830997"/>
          </a:xfrm>
          <a:prstGeom prst="rect">
            <a:avLst/>
          </a:prstGeom>
          <a:noFill/>
        </p:spPr>
        <p:txBody>
          <a:bodyPr wrap="square" rtlCol="0">
            <a:spAutoFit/>
          </a:bodyPr>
          <a:lstStyle/>
          <a:p>
            <a:r>
              <a:rPr lang="en-US" altLang="zh-TW" sz="1600" dirty="0">
                <a:latin typeface="標楷體" panose="03000509000000000000" pitchFamily="65" charset="-120"/>
                <a:ea typeface="標楷體" panose="03000509000000000000" pitchFamily="65" charset="-120"/>
              </a:rPr>
              <a:t>The red box in the picture is the mark of the basket frame defined by the formula, and the distance shown in the lower right corner is the distance measured by the formula.</a:t>
            </a:r>
            <a:endParaRPr lang="zh-TW" altLang="en-US" sz="16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1237052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a:bodyPr>
          <a:lstStyle/>
          <a:p>
            <a:pPr algn="ctr"/>
            <a:r>
              <a:rPr lang="en-US" altLang="zh-TW" dirty="0" smtClean="0">
                <a:latin typeface="標楷體" pitchFamily="65" charset="-120"/>
                <a:ea typeface="標楷體" pitchFamily="65" charset="-120"/>
              </a:rPr>
              <a:t>summary</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0387283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lnSpcReduction="10000"/>
          </a:bodyPr>
          <a:lstStyle/>
          <a:p>
            <a:r>
              <a:rPr lang="en-US" altLang="zh-TW" sz="2400" dirty="0">
                <a:latin typeface="標楷體" panose="03000509000000000000" pitchFamily="65" charset="-120"/>
                <a:ea typeface="標楷體" panose="03000509000000000000" pitchFamily="65" charset="-120"/>
              </a:rPr>
              <a:t>The range of distance measurement is limited. Currently, it can only measure a distance within 1 meter. If the distance exceeds 1 meter, the distance measurement will have a large deviation</a:t>
            </a:r>
            <a:r>
              <a:rPr lang="en-US" altLang="zh-TW" sz="2400" dirty="0" smtClean="0">
                <a:latin typeface="標楷體" panose="03000509000000000000" pitchFamily="65" charset="-120"/>
                <a:ea typeface="標楷體" panose="03000509000000000000" pitchFamily="65" charset="-120"/>
              </a:rPr>
              <a:t>.</a:t>
            </a:r>
          </a:p>
          <a:p>
            <a:endParaRPr lang="en-US" altLang="zh-TW"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If the outer frame of the basket is detected, the ranging result will be accurate; otherwise, the detection of the inner frame will result in a ranging error</a:t>
            </a:r>
            <a:endParaRPr lang="en-US" altLang="zh-TW" sz="2400"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The SG90 servo motor has poor quality and limited functions.</a:t>
            </a:r>
          </a:p>
        </p:txBody>
      </p:sp>
    </p:spTree>
    <p:extLst>
      <p:ext uri="{BB962C8B-B14F-4D97-AF65-F5344CB8AC3E}">
        <p14:creationId xmlns:p14="http://schemas.microsoft.com/office/powerpoint/2010/main" val="14966462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latin typeface="標楷體" pitchFamily="65" charset="-120"/>
                <a:ea typeface="標楷體" pitchFamily="65" charset="-120"/>
              </a:rPr>
              <a:t>未來方向</a:t>
            </a:r>
            <a:endParaRPr lang="zh-TW" altLang="en-US" dirty="0">
              <a:latin typeface="標楷體" pitchFamily="65" charset="-120"/>
              <a:ea typeface="標楷體" pitchFamily="65" charset="-120"/>
            </a:endParaRPr>
          </a:p>
        </p:txBody>
      </p:sp>
      <p:sp>
        <p:nvSpPr>
          <p:cNvPr id="6" name="內容版面配置區 5"/>
          <p:cNvSpPr>
            <a:spLocks noGrp="1"/>
          </p:cNvSpPr>
          <p:nvPr>
            <p:ph idx="1"/>
          </p:nvPr>
        </p:nvSpPr>
        <p:spPr/>
        <p:txBody>
          <a:bodyPr/>
          <a:lstStyle/>
          <a:p>
            <a:r>
              <a:rPr lang="en-US" altLang="zh-TW" dirty="0">
                <a:latin typeface="標楷體" pitchFamily="65" charset="-120"/>
                <a:ea typeface="標楷體" pitchFamily="65" charset="-120"/>
              </a:rPr>
              <a:t>Can control arm </a:t>
            </a:r>
            <a:r>
              <a:rPr lang="en-US" altLang="zh-TW" dirty="0" smtClean="0">
                <a:latin typeface="標楷體" pitchFamily="65" charset="-120"/>
                <a:ea typeface="標楷體" pitchFamily="65" charset="-120"/>
              </a:rPr>
              <a:t>output</a:t>
            </a:r>
          </a:p>
          <a:p>
            <a:endParaRPr lang="en-US" altLang="zh-TW" dirty="0" smtClean="0">
              <a:latin typeface="標楷體" pitchFamily="65" charset="-120"/>
              <a:ea typeface="標楷體" pitchFamily="65" charset="-120"/>
            </a:endParaRPr>
          </a:p>
          <a:p>
            <a:r>
              <a:rPr lang="en-US" altLang="zh-TW" dirty="0">
                <a:latin typeface="標楷體" pitchFamily="65" charset="-120"/>
                <a:ea typeface="標楷體" pitchFamily="65" charset="-120"/>
              </a:rPr>
              <a:t>Improve the shaking of the </a:t>
            </a:r>
            <a:r>
              <a:rPr lang="en-US" altLang="zh-TW" dirty="0" smtClean="0">
                <a:latin typeface="標楷體" pitchFamily="65" charset="-120"/>
                <a:ea typeface="標楷體" pitchFamily="65" charset="-120"/>
              </a:rPr>
              <a:t>motor</a:t>
            </a:r>
          </a:p>
          <a:p>
            <a:endParaRPr lang="en-US" altLang="zh-TW" dirty="0" smtClean="0">
              <a:latin typeface="標楷體" pitchFamily="65" charset="-120"/>
              <a:ea typeface="標楷體" pitchFamily="65" charset="-120"/>
            </a:endParaRPr>
          </a:p>
          <a:p>
            <a:r>
              <a:rPr lang="en-US" altLang="zh-TW" dirty="0">
                <a:latin typeface="標楷體" pitchFamily="65" charset="-120"/>
                <a:ea typeface="標楷體" pitchFamily="65" charset="-120"/>
              </a:rPr>
              <a:t>Increase the angle of </a:t>
            </a:r>
            <a:r>
              <a:rPr lang="en-US" altLang="zh-TW" dirty="0" smtClean="0">
                <a:latin typeface="標楷體" pitchFamily="65" charset="-120"/>
                <a:ea typeface="標楷體" pitchFamily="65" charset="-120"/>
              </a:rPr>
              <a:t>rotation</a:t>
            </a:r>
          </a:p>
          <a:p>
            <a:endParaRPr lang="en-US" altLang="zh-TW" dirty="0" smtClean="0">
              <a:latin typeface="標楷體" pitchFamily="65" charset="-120"/>
              <a:ea typeface="標楷體" pitchFamily="65" charset="-120"/>
            </a:endParaRPr>
          </a:p>
          <a:p>
            <a:r>
              <a:rPr lang="en-US" altLang="zh-TW" dirty="0">
                <a:latin typeface="標楷體" pitchFamily="65" charset="-120"/>
                <a:ea typeface="標楷體" pitchFamily="65" charset="-120"/>
              </a:rPr>
              <a:t>Improve the power supply system</a:t>
            </a:r>
            <a:endParaRPr lang="zh-TW" altLang="en-US" dirty="0">
              <a:latin typeface="標楷體" pitchFamily="65" charset="-120"/>
              <a:ea typeface="標楷體" pitchFamily="65" charset="-120"/>
            </a:endParaRPr>
          </a:p>
        </p:txBody>
      </p:sp>
    </p:spTree>
    <p:extLst>
      <p:ext uri="{BB962C8B-B14F-4D97-AF65-F5344CB8AC3E}">
        <p14:creationId xmlns:p14="http://schemas.microsoft.com/office/powerpoint/2010/main" val="36517103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sp>
        <p:nvSpPr>
          <p:cNvPr id="3" name="內容版面配置區 2"/>
          <p:cNvSpPr>
            <a:spLocks noGrp="1"/>
          </p:cNvSpPr>
          <p:nvPr>
            <p:ph idx="1"/>
          </p:nvPr>
        </p:nvSpPr>
        <p:spPr/>
        <p:txBody>
          <a:bodyPr/>
          <a:lstStyle/>
          <a:p>
            <a:r>
              <a:rPr lang="en-US" altLang="zh-TW" dirty="0" smtClean="0">
                <a:latin typeface="標楷體" pitchFamily="65" charset="-120"/>
                <a:ea typeface="標楷體" pitchFamily="65" charset="-120"/>
              </a:rPr>
              <a:t>Introduction</a:t>
            </a:r>
          </a:p>
          <a:p>
            <a:r>
              <a:rPr lang="en-US" altLang="zh-TW" dirty="0" smtClean="0">
                <a:latin typeface="標楷體" pitchFamily="65" charset="-120"/>
                <a:ea typeface="標楷體" pitchFamily="65" charset="-120"/>
              </a:rPr>
              <a:t>Introduction of robot arm</a:t>
            </a:r>
          </a:p>
          <a:p>
            <a:r>
              <a:rPr lang="en-US" altLang="zh-TW" dirty="0">
                <a:latin typeface="標楷體" pitchFamily="65" charset="-120"/>
                <a:ea typeface="標楷體" pitchFamily="65" charset="-120"/>
              </a:rPr>
              <a:t>Introduction to Monocular </a:t>
            </a:r>
            <a:r>
              <a:rPr lang="en-US" altLang="zh-TW" dirty="0" smtClean="0">
                <a:latin typeface="標楷體" pitchFamily="65" charset="-120"/>
                <a:ea typeface="標楷體" pitchFamily="65" charset="-120"/>
              </a:rPr>
              <a:t>Ranging</a:t>
            </a:r>
          </a:p>
          <a:p>
            <a:r>
              <a:rPr lang="en-US" altLang="zh-TW" dirty="0">
                <a:latin typeface="標楷體" pitchFamily="65" charset="-120"/>
                <a:ea typeface="標楷體" pitchFamily="65" charset="-120"/>
              </a:rPr>
              <a:t>Implementation and image processing of monocular distance </a:t>
            </a:r>
            <a:r>
              <a:rPr lang="en-US" altLang="zh-TW" dirty="0" smtClean="0">
                <a:latin typeface="標楷體" pitchFamily="65" charset="-120"/>
                <a:ea typeface="標楷體" pitchFamily="65" charset="-120"/>
              </a:rPr>
              <a:t>measurement</a:t>
            </a:r>
          </a:p>
          <a:p>
            <a:r>
              <a:rPr lang="en-US" altLang="zh-TW" dirty="0" smtClean="0">
                <a:latin typeface="標楷體" pitchFamily="65" charset="-120"/>
                <a:ea typeface="標楷體" pitchFamily="65" charset="-120"/>
              </a:rPr>
              <a:t>summary</a:t>
            </a:r>
          </a:p>
          <a:p>
            <a:endParaRPr lang="zh-TW" altLang="en-US" dirty="0">
              <a:latin typeface="標楷體" pitchFamily="65" charset="-120"/>
              <a:ea typeface="標楷體" pitchFamily="65" charset="-120"/>
            </a:endParaRPr>
          </a:p>
        </p:txBody>
      </p:sp>
    </p:spTree>
    <p:extLst>
      <p:ext uri="{BB962C8B-B14F-4D97-AF65-F5344CB8AC3E}">
        <p14:creationId xmlns:p14="http://schemas.microsoft.com/office/powerpoint/2010/main" val="34719588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pPr algn="ctr"/>
            <a:r>
              <a:rPr lang="en-US" altLang="zh-TW" dirty="0" smtClean="0">
                <a:latin typeface="標楷體" pitchFamily="65" charset="-120"/>
                <a:ea typeface="標楷體" pitchFamily="65" charset="-120"/>
              </a:rPr>
              <a:t>Introduction</a:t>
            </a:r>
            <a:endParaRPr lang="zh-TW" altLang="en-US" dirty="0">
              <a:latin typeface="標楷體" pitchFamily="65" charset="-120"/>
              <a:ea typeface="標楷體" pitchFamily="65" charset="-120"/>
            </a:endParaRPr>
          </a:p>
        </p:txBody>
      </p:sp>
      <p:sp>
        <p:nvSpPr>
          <p:cNvPr id="6" name="副標題 5"/>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1270173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2780928"/>
            <a:ext cx="8229600" cy="1143000"/>
          </a:xfrm>
        </p:spPr>
        <p:txBody>
          <a:bodyPr/>
          <a:lstStyle/>
          <a:p>
            <a:r>
              <a:rPr lang="en-US" altLang="zh-TW" dirty="0">
                <a:latin typeface="標楷體" pitchFamily="65" charset="-120"/>
                <a:ea typeface="標楷體" pitchFamily="65" charset="-120"/>
              </a:rPr>
              <a:t>M</a:t>
            </a:r>
            <a:r>
              <a:rPr lang="en-US" altLang="zh-TW" dirty="0" smtClean="0">
                <a:latin typeface="標楷體" pitchFamily="65" charset="-120"/>
                <a:ea typeface="標楷體" pitchFamily="65" charset="-120"/>
              </a:rPr>
              <a:t>otivation</a:t>
            </a:r>
            <a:endParaRPr lang="zh-TW" altLang="en-US" dirty="0">
              <a:latin typeface="標楷體" pitchFamily="65" charset="-120"/>
              <a:ea typeface="標楷體" pitchFamily="65" charset="-120"/>
            </a:endParaRPr>
          </a:p>
        </p:txBody>
      </p:sp>
      <p:pic>
        <p:nvPicPr>
          <p:cNvPr id="1026" name="Picture 2" descr="C:\Users\user\Desktop\toyota_basketball_robot_1-removebg-previe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1916832"/>
            <a:ext cx="5786751" cy="497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4496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標楷體" pitchFamily="65" charset="-120"/>
                <a:ea typeface="標楷體" pitchFamily="65" charset="-120"/>
              </a:rPr>
              <a:t>Introduction</a:t>
            </a:r>
            <a:endParaRPr lang="zh-TW" altLang="en-US" dirty="0">
              <a:latin typeface="標楷體" pitchFamily="65" charset="-120"/>
              <a:ea typeface="標楷體" pitchFamily="65" charset="-120"/>
            </a:endParaRPr>
          </a:p>
        </p:txBody>
      </p:sp>
      <p:pic>
        <p:nvPicPr>
          <p:cNvPr id="2050" name="Picture 2" descr="C:\Users\user\Desktop\擷取.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7" y="1319566"/>
            <a:ext cx="4203502" cy="342111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user\Desktop\圖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6569" y="1319566"/>
            <a:ext cx="4892386" cy="3421112"/>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1403648" y="4815754"/>
            <a:ext cx="723275" cy="307777"/>
          </a:xfrm>
          <a:prstGeom prst="rect">
            <a:avLst/>
          </a:prstGeom>
          <a:noFill/>
        </p:spPr>
        <p:txBody>
          <a:bodyPr wrap="none" rtlCol="0">
            <a:spAutoFit/>
          </a:bodyPr>
          <a:lstStyle/>
          <a:p>
            <a:r>
              <a:rPr lang="en-US" altLang="zh-TW" sz="1400" dirty="0" smtClean="0">
                <a:latin typeface="標楷體" pitchFamily="65" charset="-120"/>
                <a:ea typeface="標楷體" pitchFamily="65" charset="-120"/>
              </a:rPr>
              <a:t>(</a:t>
            </a:r>
            <a:r>
              <a:rPr lang="zh-TW" altLang="en-US" sz="1400" dirty="0" smtClean="0">
                <a:latin typeface="標楷體" pitchFamily="65" charset="-120"/>
                <a:ea typeface="標楷體" pitchFamily="65" charset="-120"/>
              </a:rPr>
              <a:t>圖一</a:t>
            </a:r>
            <a:r>
              <a:rPr lang="en-US" altLang="zh-TW" sz="1400" dirty="0" smtClean="0">
                <a:latin typeface="標楷體" pitchFamily="65" charset="-120"/>
                <a:ea typeface="標楷體" pitchFamily="65" charset="-120"/>
              </a:rPr>
              <a:t>)</a:t>
            </a:r>
            <a:endParaRPr lang="zh-TW" altLang="en-US" sz="1400" dirty="0">
              <a:latin typeface="標楷體" pitchFamily="65" charset="-120"/>
              <a:ea typeface="標楷體" pitchFamily="65" charset="-120"/>
            </a:endParaRPr>
          </a:p>
        </p:txBody>
      </p:sp>
      <p:sp>
        <p:nvSpPr>
          <p:cNvPr id="6" name="文字方塊 5"/>
          <p:cNvSpPr txBox="1"/>
          <p:nvPr/>
        </p:nvSpPr>
        <p:spPr>
          <a:xfrm>
            <a:off x="6300192" y="4815755"/>
            <a:ext cx="723275" cy="307777"/>
          </a:xfrm>
          <a:prstGeom prst="rect">
            <a:avLst/>
          </a:prstGeom>
          <a:noFill/>
        </p:spPr>
        <p:txBody>
          <a:bodyPr wrap="none" rtlCol="0">
            <a:spAutoFit/>
          </a:bodyPr>
          <a:lstStyle/>
          <a:p>
            <a:r>
              <a:rPr lang="en-US" altLang="zh-TW" sz="1400" dirty="0" smtClean="0">
                <a:latin typeface="標楷體" pitchFamily="65" charset="-120"/>
                <a:ea typeface="標楷體" pitchFamily="65" charset="-120"/>
              </a:rPr>
              <a:t>(</a:t>
            </a:r>
            <a:r>
              <a:rPr lang="zh-TW" altLang="en-US" sz="1400" dirty="0" smtClean="0">
                <a:latin typeface="標楷體" pitchFamily="65" charset="-120"/>
                <a:ea typeface="標楷體" pitchFamily="65" charset="-120"/>
              </a:rPr>
              <a:t>圖二</a:t>
            </a:r>
            <a:r>
              <a:rPr lang="en-US" altLang="zh-TW" sz="1400" dirty="0" smtClean="0">
                <a:latin typeface="標楷體" pitchFamily="65" charset="-120"/>
                <a:ea typeface="標楷體" pitchFamily="65" charset="-120"/>
              </a:rPr>
              <a:t>)</a:t>
            </a:r>
            <a:endParaRPr lang="zh-TW" altLang="en-US" sz="1400" dirty="0">
              <a:latin typeface="標楷體" pitchFamily="65" charset="-120"/>
              <a:ea typeface="標楷體" pitchFamily="65" charset="-120"/>
            </a:endParaRPr>
          </a:p>
        </p:txBody>
      </p:sp>
      <p:sp>
        <p:nvSpPr>
          <p:cNvPr id="4" name="文字方塊 3"/>
          <p:cNvSpPr txBox="1"/>
          <p:nvPr/>
        </p:nvSpPr>
        <p:spPr>
          <a:xfrm>
            <a:off x="107504" y="5344322"/>
            <a:ext cx="3690574" cy="830997"/>
          </a:xfrm>
          <a:prstGeom prst="rect">
            <a:avLst/>
          </a:prstGeom>
          <a:noFill/>
        </p:spPr>
        <p:txBody>
          <a:bodyPr wrap="square" rtlCol="0">
            <a:spAutoFit/>
          </a:bodyPr>
          <a:lstStyle/>
          <a:p>
            <a:pPr algn="ctr"/>
            <a:r>
              <a:rPr lang="en-US" altLang="zh-TW" sz="1600" dirty="0">
                <a:latin typeface="標楷體" pitchFamily="65" charset="-120"/>
                <a:ea typeface="標楷體" pitchFamily="65" charset="-120"/>
              </a:rPr>
              <a:t>Figure 1 shows after the program starts running,</a:t>
            </a:r>
          </a:p>
          <a:p>
            <a:pPr algn="ctr"/>
            <a:r>
              <a:rPr lang="en-US" altLang="zh-TW" sz="1600" dirty="0">
                <a:latin typeface="標楷體" pitchFamily="65" charset="-120"/>
                <a:ea typeface="標楷體" pitchFamily="65" charset="-120"/>
              </a:rPr>
              <a:t>Information displayed.</a:t>
            </a:r>
            <a:endParaRPr lang="zh-TW" altLang="en-US" sz="1600" dirty="0">
              <a:latin typeface="標楷體" pitchFamily="65" charset="-120"/>
              <a:ea typeface="標楷體" pitchFamily="65" charset="-120"/>
            </a:endParaRPr>
          </a:p>
        </p:txBody>
      </p:sp>
      <p:sp>
        <p:nvSpPr>
          <p:cNvPr id="8" name="文字方塊 7"/>
          <p:cNvSpPr txBox="1"/>
          <p:nvPr/>
        </p:nvSpPr>
        <p:spPr>
          <a:xfrm>
            <a:off x="4499992" y="5344322"/>
            <a:ext cx="3925985" cy="1077218"/>
          </a:xfrm>
          <a:prstGeom prst="rect">
            <a:avLst/>
          </a:prstGeom>
          <a:noFill/>
        </p:spPr>
        <p:txBody>
          <a:bodyPr wrap="square" rtlCol="0">
            <a:spAutoFit/>
          </a:bodyPr>
          <a:lstStyle/>
          <a:p>
            <a:pPr algn="ctr"/>
            <a:r>
              <a:rPr lang="en-US" altLang="zh-TW" sz="1600" dirty="0">
                <a:latin typeface="標楷體" pitchFamily="65" charset="-120"/>
                <a:ea typeface="標楷體" pitchFamily="65" charset="-120"/>
              </a:rPr>
              <a:t>Figure 2 shows after the program starts running,</a:t>
            </a:r>
          </a:p>
          <a:p>
            <a:pPr algn="ctr"/>
            <a:r>
              <a:rPr lang="en-US" altLang="zh-TW" sz="1600" dirty="0">
                <a:latin typeface="標楷體" pitchFamily="65" charset="-120"/>
                <a:ea typeface="標楷體" pitchFamily="65" charset="-120"/>
              </a:rPr>
              <a:t>Display the screen detected by the camera.</a:t>
            </a:r>
            <a:endParaRPr lang="zh-TW" altLang="en-US" sz="1600" dirty="0">
              <a:latin typeface="標楷體" pitchFamily="65" charset="-120"/>
              <a:ea typeface="標楷體" pitchFamily="65" charset="-120"/>
            </a:endParaRPr>
          </a:p>
        </p:txBody>
      </p:sp>
    </p:spTree>
    <p:extLst>
      <p:ext uri="{BB962C8B-B14F-4D97-AF65-F5344CB8AC3E}">
        <p14:creationId xmlns:p14="http://schemas.microsoft.com/office/powerpoint/2010/main" val="13399003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標楷體" pitchFamily="65" charset="-120"/>
                <a:ea typeface="標楷體" pitchFamily="65" charset="-120"/>
              </a:rPr>
              <a:t>flow chart</a:t>
            </a:r>
            <a:endParaRPr lang="zh-TW" altLang="en-US" dirty="0">
              <a:latin typeface="標楷體" pitchFamily="65" charset="-120"/>
              <a:ea typeface="標楷體" pitchFamily="65" charset="-120"/>
            </a:endParaRP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59395"/>
            <a:ext cx="8229600" cy="4407573"/>
          </a:xfrm>
        </p:spPr>
      </p:pic>
    </p:spTree>
    <p:extLst>
      <p:ext uri="{BB962C8B-B14F-4D97-AF65-F5344CB8AC3E}">
        <p14:creationId xmlns:p14="http://schemas.microsoft.com/office/powerpoint/2010/main" val="35901778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fontScale="90000"/>
          </a:bodyPr>
          <a:lstStyle/>
          <a:p>
            <a:pPr algn="ctr"/>
            <a:r>
              <a:rPr lang="en-US" altLang="zh-TW" dirty="0" smtClean="0">
                <a:latin typeface="標楷體" pitchFamily="65" charset="-120"/>
                <a:ea typeface="標楷體" pitchFamily="65" charset="-120"/>
              </a:rPr>
              <a:t>Introduction of machine arm</a:t>
            </a:r>
            <a:endParaRPr lang="zh-TW" altLang="en-US" dirty="0"/>
          </a:p>
        </p:txBody>
      </p:sp>
    </p:spTree>
    <p:extLst>
      <p:ext uri="{BB962C8B-B14F-4D97-AF65-F5344CB8AC3E}">
        <p14:creationId xmlns:p14="http://schemas.microsoft.com/office/powerpoint/2010/main" val="3407729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user\Desktop\S__1753088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388"/>
            <a:ext cx="4523504" cy="339109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user\Downloads\S__1753088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3407485"/>
            <a:ext cx="4644008" cy="3481435"/>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4523504" y="188640"/>
            <a:ext cx="1107996" cy="369332"/>
          </a:xfrm>
          <a:prstGeom prst="rect">
            <a:avLst/>
          </a:prstGeom>
          <a:noFill/>
        </p:spPr>
        <p:txBody>
          <a:bodyPr wrap="none" rtlCol="0">
            <a:spAutoFit/>
          </a:bodyPr>
          <a:lstStyle/>
          <a:p>
            <a:r>
              <a:rPr lang="en-US" altLang="zh-TW" dirty="0" smtClean="0">
                <a:latin typeface="標楷體" pitchFamily="65" charset="-120"/>
                <a:ea typeface="標楷體" pitchFamily="65" charset="-120"/>
              </a:rPr>
              <a:t>(</a:t>
            </a:r>
            <a:r>
              <a:rPr lang="zh-TW" altLang="en-US" dirty="0" smtClean="0">
                <a:latin typeface="標楷體" pitchFamily="65" charset="-120"/>
                <a:ea typeface="標楷體" pitchFamily="65" charset="-120"/>
              </a:rPr>
              <a:t>俯視圖</a:t>
            </a:r>
            <a:r>
              <a:rPr lang="en-US" altLang="zh-TW" dirty="0" smtClean="0">
                <a:latin typeface="標楷體" pitchFamily="65" charset="-120"/>
                <a:ea typeface="標楷體" pitchFamily="65" charset="-120"/>
              </a:rPr>
              <a:t>)</a:t>
            </a:r>
            <a:endParaRPr lang="zh-TW" altLang="en-US" dirty="0">
              <a:latin typeface="標楷體" pitchFamily="65" charset="-120"/>
              <a:ea typeface="標楷體" pitchFamily="65" charset="-120"/>
            </a:endParaRPr>
          </a:p>
        </p:txBody>
      </p:sp>
      <p:sp>
        <p:nvSpPr>
          <p:cNvPr id="8" name="文字方塊 7"/>
          <p:cNvSpPr txBox="1"/>
          <p:nvPr/>
        </p:nvSpPr>
        <p:spPr>
          <a:xfrm>
            <a:off x="3347864" y="6457168"/>
            <a:ext cx="1107996" cy="369332"/>
          </a:xfrm>
          <a:prstGeom prst="rect">
            <a:avLst/>
          </a:prstGeom>
          <a:noFill/>
        </p:spPr>
        <p:txBody>
          <a:bodyPr wrap="none" rtlCol="0">
            <a:spAutoFit/>
          </a:bodyPr>
          <a:lstStyle/>
          <a:p>
            <a:r>
              <a:rPr lang="en-US" altLang="zh-TW" dirty="0" smtClean="0">
                <a:latin typeface="標楷體" pitchFamily="65" charset="-120"/>
                <a:ea typeface="標楷體" pitchFamily="65" charset="-120"/>
              </a:rPr>
              <a:t>(</a:t>
            </a:r>
            <a:r>
              <a:rPr lang="zh-TW" altLang="en-US" dirty="0">
                <a:latin typeface="標楷體" pitchFamily="65" charset="-120"/>
                <a:ea typeface="標楷體" pitchFamily="65" charset="-120"/>
              </a:rPr>
              <a:t>側拍</a:t>
            </a:r>
            <a:r>
              <a:rPr lang="zh-TW" altLang="en-US" dirty="0" smtClean="0">
                <a:latin typeface="標楷體" pitchFamily="65" charset="-120"/>
                <a:ea typeface="標楷體" pitchFamily="65" charset="-120"/>
              </a:rPr>
              <a:t>圖</a:t>
            </a:r>
            <a:r>
              <a:rPr lang="en-US" altLang="zh-TW" dirty="0" smtClean="0">
                <a:latin typeface="標楷體" pitchFamily="65" charset="-120"/>
                <a:ea typeface="標楷體" pitchFamily="65" charset="-120"/>
              </a:rPr>
              <a:t>)</a:t>
            </a:r>
            <a:endParaRPr lang="zh-TW" altLang="en-US" dirty="0">
              <a:latin typeface="標楷體" pitchFamily="65" charset="-120"/>
              <a:ea typeface="標楷體" pitchFamily="65" charset="-120"/>
            </a:endParaRPr>
          </a:p>
        </p:txBody>
      </p:sp>
      <p:sp>
        <p:nvSpPr>
          <p:cNvPr id="3" name="文字方塊 2"/>
          <p:cNvSpPr txBox="1"/>
          <p:nvPr/>
        </p:nvSpPr>
        <p:spPr>
          <a:xfrm>
            <a:off x="780644" y="4486480"/>
            <a:ext cx="3675216" cy="1323439"/>
          </a:xfrm>
          <a:prstGeom prst="rect">
            <a:avLst/>
          </a:prstGeom>
          <a:noFill/>
        </p:spPr>
        <p:txBody>
          <a:bodyPr wrap="square" rtlCol="0">
            <a:spAutoFit/>
          </a:bodyPr>
          <a:lstStyle/>
          <a:p>
            <a:r>
              <a:rPr lang="en-US" altLang="zh-TW" sz="1600" dirty="0">
                <a:latin typeface="標楷體" pitchFamily="65" charset="-120"/>
                <a:ea typeface="標楷體" pitchFamily="65" charset="-120"/>
              </a:rPr>
              <a:t>In the side view,</a:t>
            </a:r>
          </a:p>
          <a:p>
            <a:r>
              <a:rPr lang="en-US" altLang="zh-TW" sz="1600" dirty="0">
                <a:latin typeface="標楷體" pitchFamily="65" charset="-120"/>
                <a:ea typeface="標楷體" pitchFamily="65" charset="-120"/>
              </a:rPr>
              <a:t>The camera is fixed on the </a:t>
            </a:r>
            <a:endParaRPr lang="en-US" altLang="zh-TW" sz="1600" dirty="0" smtClean="0">
              <a:latin typeface="標楷體" pitchFamily="65" charset="-120"/>
              <a:ea typeface="標楷體" pitchFamily="65" charset="-120"/>
            </a:endParaRPr>
          </a:p>
          <a:p>
            <a:r>
              <a:rPr lang="en-US" altLang="zh-TW" sz="1600" dirty="0" smtClean="0">
                <a:latin typeface="標楷體" pitchFamily="65" charset="-120"/>
                <a:ea typeface="標楷體" pitchFamily="65" charset="-120"/>
              </a:rPr>
              <a:t>acrylic </a:t>
            </a:r>
            <a:r>
              <a:rPr lang="en-US" altLang="zh-TW" sz="1600" dirty="0">
                <a:latin typeface="標楷體" pitchFamily="65" charset="-120"/>
                <a:ea typeface="標楷體" pitchFamily="65" charset="-120"/>
              </a:rPr>
              <a:t>plate.</a:t>
            </a:r>
          </a:p>
          <a:p>
            <a:r>
              <a:rPr lang="en-US" altLang="zh-TW" sz="1600" dirty="0">
                <a:latin typeface="標楷體" pitchFamily="65" charset="-120"/>
                <a:ea typeface="標楷體" pitchFamily="65" charset="-120"/>
              </a:rPr>
              <a:t>To facilitate the detection </a:t>
            </a:r>
            <a:endParaRPr lang="en-US" altLang="zh-TW" sz="1600" dirty="0" smtClean="0">
              <a:latin typeface="標楷體" pitchFamily="65" charset="-120"/>
              <a:ea typeface="標楷體" pitchFamily="65" charset="-120"/>
            </a:endParaRPr>
          </a:p>
          <a:p>
            <a:r>
              <a:rPr lang="en-US" altLang="zh-TW" sz="1600" dirty="0" smtClean="0">
                <a:latin typeface="標楷體" pitchFamily="65" charset="-120"/>
                <a:ea typeface="標楷體" pitchFamily="65" charset="-120"/>
              </a:rPr>
              <a:t>of </a:t>
            </a:r>
            <a:r>
              <a:rPr lang="en-US" altLang="zh-TW" sz="1600" dirty="0">
                <a:latin typeface="標楷體" pitchFamily="65" charset="-120"/>
                <a:ea typeface="標楷體" pitchFamily="65" charset="-120"/>
              </a:rPr>
              <a:t>the basket.</a:t>
            </a:r>
            <a:endParaRPr lang="zh-TW" altLang="en-US" dirty="0"/>
          </a:p>
        </p:txBody>
      </p:sp>
      <p:sp>
        <p:nvSpPr>
          <p:cNvPr id="4" name="文字方塊 3"/>
          <p:cNvSpPr txBox="1"/>
          <p:nvPr/>
        </p:nvSpPr>
        <p:spPr>
          <a:xfrm>
            <a:off x="5292080" y="1353068"/>
            <a:ext cx="2664296" cy="830997"/>
          </a:xfrm>
          <a:prstGeom prst="rect">
            <a:avLst/>
          </a:prstGeom>
          <a:noFill/>
        </p:spPr>
        <p:txBody>
          <a:bodyPr wrap="square" rtlCol="0">
            <a:spAutoFit/>
          </a:bodyPr>
          <a:lstStyle/>
          <a:p>
            <a:r>
              <a:rPr lang="en-US" altLang="zh-TW" sz="1600" dirty="0">
                <a:latin typeface="標楷體" pitchFamily="65" charset="-120"/>
                <a:ea typeface="標楷體" pitchFamily="65" charset="-120"/>
              </a:rPr>
              <a:t>The rough wiring configuration can be seen from the top view.</a:t>
            </a:r>
            <a:endParaRPr lang="zh-TW" altLang="en-US" sz="1600" dirty="0">
              <a:latin typeface="標楷體" pitchFamily="65" charset="-120"/>
              <a:ea typeface="標楷體" pitchFamily="65" charset="-120"/>
            </a:endParaRPr>
          </a:p>
        </p:txBody>
      </p:sp>
    </p:spTree>
    <p:extLst>
      <p:ext uri="{BB962C8B-B14F-4D97-AF65-F5344CB8AC3E}">
        <p14:creationId xmlns:p14="http://schemas.microsoft.com/office/powerpoint/2010/main" val="42208692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ctrTitle"/>
          </p:nvPr>
        </p:nvSpPr>
        <p:spPr>
          <a:xfrm>
            <a:off x="251520" y="1196752"/>
            <a:ext cx="8892480" cy="1470025"/>
          </a:xfrm>
        </p:spPr>
        <p:txBody>
          <a:bodyPr>
            <a:normAutofit/>
          </a:bodyPr>
          <a:lstStyle/>
          <a:p>
            <a:r>
              <a:rPr lang="en-US" altLang="zh-TW" sz="4000" dirty="0">
                <a:latin typeface="標楷體" pitchFamily="65" charset="-120"/>
                <a:ea typeface="標楷體" pitchFamily="65" charset="-120"/>
              </a:rPr>
              <a:t>Introduction to Monocular Ranging</a:t>
            </a:r>
          </a:p>
        </p:txBody>
      </p:sp>
      <p:sp>
        <p:nvSpPr>
          <p:cNvPr id="7" name="副標題 6"/>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99812053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龍騰四海">
  <a:themeElements>
    <a:clrScheme name="龍騰四海">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龍騰四海">
      <a:majorFont>
        <a:latin typeface="Maiandra GD"/>
        <a:ea typeface=""/>
        <a:cs typeface=""/>
        <a:font script="CYRL" typeface="Times New Roman"/>
        <a:font script="GREK" typeface="Times New Roman"/>
        <a:font script="Jpan" typeface="ＭＳ Ｐゴシック"/>
        <a:font script="Hang" typeface="HY중고딕"/>
        <a:font script="Hans" typeface="隶书"/>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mbria"/>
        <a:ea typeface=""/>
        <a:cs typeface=""/>
        <a:font script="Jpan" typeface="ＭＳ Ｐ明朝"/>
        <a:font script="Hang" typeface="HY견명조"/>
        <a:font script="Hans" typeface="华文楷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龍騰四海">
      <a:fillStyleLst>
        <a:solidFill>
          <a:schemeClr val="phClr">
            <a:tint val="100000"/>
            <a:shade val="100000"/>
            <a:hueMod val="100000"/>
            <a:satMod val="100000"/>
          </a:schemeClr>
        </a:solidFill>
        <a:gradFill rotWithShape="1">
          <a:gsLst>
            <a:gs pos="0">
              <a:schemeClr val="phClr">
                <a:tint val="100000"/>
                <a:shade val="50000"/>
                <a:hueMod val="100000"/>
                <a:satMod val="250000"/>
              </a:schemeClr>
            </a:gs>
            <a:gs pos="75000">
              <a:schemeClr val="phClr">
                <a:tint val="80000"/>
                <a:shade val="100000"/>
                <a:hueMod val="100000"/>
                <a:satMod val="375000"/>
              </a:schemeClr>
            </a:gs>
            <a:gs pos="100000">
              <a:schemeClr val="phClr">
                <a:tint val="50000"/>
                <a:shade val="100000"/>
                <a:hueMod val="100000"/>
                <a:satMod val="500000"/>
              </a:schemeClr>
            </a:gs>
          </a:gsLst>
          <a:lin ang="16200000" scaled="1"/>
        </a:gradFill>
        <a:blipFill>
          <a:blip xmlns:r="http://schemas.openxmlformats.org/officeDocument/2006/relationships" r:embed="rId1">
            <a:duotone>
              <a:schemeClr val="phClr">
                <a:tint val="100000"/>
                <a:shade val="50000"/>
                <a:hueMod val="100000"/>
                <a:satMod val="100000"/>
              </a:schemeClr>
              <a:schemeClr val="phClr">
                <a:tint val="100000"/>
                <a:shade val="75000"/>
                <a:hueMod val="100000"/>
                <a:satMod val="100000"/>
              </a:schemeClr>
            </a:duotone>
          </a:blip>
          <a:tile tx="0" ty="0" sx="50000" sy="50000" flip="none" algn="ctr"/>
        </a:blip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phClr">
                <a:tint val="100000"/>
                <a:shade val="100000"/>
                <a:hueMod val="100000"/>
                <a:satMod val="100000"/>
              </a:schemeClr>
            </a:contourClr>
          </a:sp3d>
        </a:effectStyle>
        <a:effectStyle>
          <a:effectLst>
            <a:glow>
              <a:schemeClr val="phClr">
                <a:tint val="100000"/>
                <a:shade val="100000"/>
                <a:hueMod val="100000"/>
                <a:satMod val="100000"/>
              </a:schemeClr>
            </a:glow>
            <a:outerShdw blurRad="44450" dist="50800" dir="3300000" sx="99000" sy="99000" algn="tl" rotWithShape="0">
              <a:srgbClr val="000000">
                <a:alpha val="55000"/>
              </a:srgbClr>
            </a:outerShdw>
          </a:effectLst>
          <a:scene3d>
            <a:camera prst="orthographicFront">
              <a:rot lat="0" lon="0" rev="0"/>
            </a:camera>
            <a:lightRig rig="contrasting" dir="tl">
              <a:rot lat="0" lon="0" rev="14220000"/>
            </a:lightRig>
          </a:scene3d>
          <a:sp3d prstMaterial="dkEdge">
            <a:bevelT w="63500" h="63500"/>
            <a:bevelB w="0" h="0"/>
            <a:contourClr>
              <a:schemeClr val="phClr">
                <a:tint val="100000"/>
                <a:shade val="100000"/>
                <a:hueMod val="100000"/>
                <a:satMod val="100000"/>
              </a:schemeClr>
            </a:contourClr>
          </a:sp3d>
        </a:effectStyle>
      </a:effectStyleLst>
      <a:bgFillStyleLst>
        <a:solidFill>
          <a:schemeClr val="phClr">
            <a:tint val="100000"/>
            <a:shade val="100000"/>
            <a:hueMod val="100000"/>
            <a:satMod val="100000"/>
          </a:schemeClr>
        </a:solidFill>
        <a:gradFill rotWithShape="1">
          <a:gsLst>
            <a:gs pos="0">
              <a:schemeClr val="bg1">
                <a:tint val="100000"/>
                <a:shade val="100000"/>
                <a:hueMod val="100000"/>
                <a:satMod val="150000"/>
              </a:schemeClr>
            </a:gs>
            <a:gs pos="55000">
              <a:schemeClr val="bg1">
                <a:tint val="100000"/>
                <a:shade val="90000"/>
                <a:hueMod val="100000"/>
                <a:satMod val="375000"/>
              </a:schemeClr>
            </a:gs>
            <a:gs pos="100000">
              <a:schemeClr val="phClr">
                <a:tint val="88000"/>
                <a:shade val="100000"/>
                <a:hueMod val="100000"/>
                <a:satMod val="500000"/>
              </a:schemeClr>
            </a:gs>
          </a:gsLst>
          <a:lin ang="5400000" scaled="1"/>
        </a:gradFill>
        <a:blipFill>
          <a:blip xmlns:r="http://schemas.openxmlformats.org/officeDocument/2006/relationships" r:embed="rId2">
            <a:duotone>
              <a:schemeClr val="phClr">
                <a:shade val="30000"/>
                <a:satMod val="555000"/>
              </a:schemeClr>
              <a:schemeClr val="phClr">
                <a:tint val="96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Dragon</Template>
  <TotalTime>1465</TotalTime>
  <Words>980</Words>
  <Application>Microsoft Office PowerPoint</Application>
  <PresentationFormat>如螢幕大小 (4:3)</PresentationFormat>
  <Paragraphs>83</Paragraphs>
  <Slides>17</Slides>
  <Notes>5</Notes>
  <HiddenSlides>0</HiddenSlides>
  <MMClips>0</MMClips>
  <ScaleCrop>false</ScaleCrop>
  <HeadingPairs>
    <vt:vector size="4" baseType="variant">
      <vt:variant>
        <vt:lpstr>佈景主題</vt:lpstr>
      </vt:variant>
      <vt:variant>
        <vt:i4>1</vt:i4>
      </vt:variant>
      <vt:variant>
        <vt:lpstr>投影片標題</vt:lpstr>
      </vt:variant>
      <vt:variant>
        <vt:i4>17</vt:i4>
      </vt:variant>
    </vt:vector>
  </HeadingPairs>
  <TitlesOfParts>
    <vt:vector size="18" baseType="lpstr">
      <vt:lpstr>龍騰四海</vt:lpstr>
      <vt:lpstr>PowerPoint 簡報</vt:lpstr>
      <vt:lpstr>OUTLINE</vt:lpstr>
      <vt:lpstr>Introduction</vt:lpstr>
      <vt:lpstr>Motivation</vt:lpstr>
      <vt:lpstr>Introduction</vt:lpstr>
      <vt:lpstr>flow chart</vt:lpstr>
      <vt:lpstr>Introduction of machine arm</vt:lpstr>
      <vt:lpstr>PowerPoint 簡報</vt:lpstr>
      <vt:lpstr>Introduction to Monocular Ranging</vt:lpstr>
      <vt:lpstr>PowerPoint 簡報</vt:lpstr>
      <vt:lpstr>Implementation and image processing of monocular distance measurement</vt:lpstr>
      <vt:lpstr>PowerPoint 簡報</vt:lpstr>
      <vt:lpstr>PowerPoint 簡報</vt:lpstr>
      <vt:lpstr>PowerPoint 簡報</vt:lpstr>
      <vt:lpstr>summary</vt:lpstr>
      <vt:lpstr>PowerPoint 簡報</vt:lpstr>
      <vt:lpstr>未來方向</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29</cp:revision>
  <dcterms:created xsi:type="dcterms:W3CDTF">2020-12-12T02:06:03Z</dcterms:created>
  <dcterms:modified xsi:type="dcterms:W3CDTF">2020-12-29T01:46:12Z</dcterms:modified>
</cp:coreProperties>
</file>